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4"/>
  </p:sldMasterIdLst>
  <p:notesMasterIdLst>
    <p:notesMasterId r:id="rId32"/>
  </p:notesMasterIdLst>
  <p:sldIdLst>
    <p:sldId id="275" r:id="rId5"/>
    <p:sldId id="314" r:id="rId6"/>
    <p:sldId id="256" r:id="rId7"/>
    <p:sldId id="319" r:id="rId8"/>
    <p:sldId id="318" r:id="rId9"/>
    <p:sldId id="320" r:id="rId10"/>
    <p:sldId id="321" r:id="rId11"/>
    <p:sldId id="338" r:id="rId12"/>
    <p:sldId id="322" r:id="rId13"/>
    <p:sldId id="342" r:id="rId14"/>
    <p:sldId id="343" r:id="rId15"/>
    <p:sldId id="340" r:id="rId16"/>
    <p:sldId id="339" r:id="rId17"/>
    <p:sldId id="341" r:id="rId18"/>
    <p:sldId id="325" r:id="rId19"/>
    <p:sldId id="326" r:id="rId20"/>
    <p:sldId id="327" r:id="rId21"/>
    <p:sldId id="328" r:id="rId22"/>
    <p:sldId id="329" r:id="rId23"/>
    <p:sldId id="330" r:id="rId24"/>
    <p:sldId id="335" r:id="rId25"/>
    <p:sldId id="333" r:id="rId26"/>
    <p:sldId id="331" r:id="rId27"/>
    <p:sldId id="336" r:id="rId28"/>
    <p:sldId id="334" r:id="rId29"/>
    <p:sldId id="332" r:id="rId30"/>
    <p:sldId id="337"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6897B6-DC81-4657-BD9A-D2BB9556887D}" v="3" dt="2023-08-25T13:17:51.710"/>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Style moyen 2 - Accentuation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25" autoAdjust="0"/>
    <p:restoredTop sz="84606" autoAdjust="0"/>
  </p:normalViewPr>
  <p:slideViewPr>
    <p:cSldViewPr>
      <p:cViewPr varScale="1">
        <p:scale>
          <a:sx n="114" d="100"/>
          <a:sy n="114" d="100"/>
        </p:scale>
        <p:origin x="1920" y="10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A"/>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F5989B-BEEB-44CD-87AD-B6538A7B97EB}" type="datetimeFigureOut">
              <a:rPr lang="fr-CA" smtClean="0"/>
              <a:t>2023-09-12</a:t>
            </a:fld>
            <a:endParaRPr lang="fr-CA"/>
          </a:p>
        </p:txBody>
      </p:sp>
      <p:sp>
        <p:nvSpPr>
          <p:cNvPr id="4" name="Espace réservé de l'image des diapositives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fr-CA"/>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A"/>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A351AB-BCAF-4C9E-BDF8-E0DA0A6F531C}" type="slidenum">
              <a:rPr lang="fr-CA" smtClean="0"/>
              <a:t>‹n°›</a:t>
            </a:fld>
            <a:endParaRPr lang="fr-CA"/>
          </a:p>
        </p:txBody>
      </p:sp>
    </p:spTree>
    <p:extLst>
      <p:ext uri="{BB962C8B-B14F-4D97-AF65-F5344CB8AC3E}">
        <p14:creationId xmlns:p14="http://schemas.microsoft.com/office/powerpoint/2010/main" val="40530792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accent1"/>
                </a:solidFill>
              </a:defRPr>
            </a:lvl1pPr>
          </a:lstStyle>
          <a:p>
            <a:r>
              <a:rPr lang="fr-FR"/>
              <a:t>Modifiez le style du titre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941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spTree>
    <p:extLst>
      <p:ext uri="{BB962C8B-B14F-4D97-AF65-F5344CB8AC3E}">
        <p14:creationId xmlns:p14="http://schemas.microsoft.com/office/powerpoint/2010/main" val="305240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spTree>
    <p:extLst>
      <p:ext uri="{BB962C8B-B14F-4D97-AF65-F5344CB8AC3E}">
        <p14:creationId xmlns:p14="http://schemas.microsoft.com/office/powerpoint/2010/main" val="7183879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Main Slide Light">
    <p:bg>
      <p:bgPr>
        <a:gradFill flip="none" rotWithShape="1">
          <a:gsLst>
            <a:gs pos="0">
              <a:schemeClr val="bg1"/>
            </a:gs>
            <a:gs pos="100000">
              <a:schemeClr val="bg1">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pic>
        <p:nvPicPr>
          <p:cNvPr id="7" name="Picture 6"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11" name="Title 1"/>
          <p:cNvSpPr>
            <a:spLocks noGrp="1"/>
          </p:cNvSpPr>
          <p:nvPr>
            <p:ph type="ctrTitle"/>
          </p:nvPr>
        </p:nvSpPr>
        <p:spPr>
          <a:xfrm>
            <a:off x="76200" y="228601"/>
            <a:ext cx="9067800" cy="610984"/>
          </a:xfrm>
        </p:spPr>
        <p:txBody>
          <a:bodyPr>
            <a:normAutofit/>
          </a:bodyPr>
          <a:lstStyle>
            <a:lvl1pPr algn="ctr">
              <a:defRPr sz="3200" b="1"/>
            </a:lvl1pPr>
          </a:lstStyle>
          <a:p>
            <a:r>
              <a:rPr lang="fr-FR"/>
              <a:t>Modifiez le style du titre</a:t>
            </a:r>
            <a:endParaRPr lang="en-US" dirty="0"/>
          </a:p>
        </p:txBody>
      </p:sp>
    </p:spTree>
    <p:extLst>
      <p:ext uri="{BB962C8B-B14F-4D97-AF65-F5344CB8AC3E}">
        <p14:creationId xmlns:p14="http://schemas.microsoft.com/office/powerpoint/2010/main" val="28817525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Main Slide Light">
    <p:bg>
      <p:bgPr>
        <a:gradFill flip="none" rotWithShape="1">
          <a:gsLst>
            <a:gs pos="0">
              <a:schemeClr val="accent1">
                <a:lumMod val="40000"/>
                <a:lumOff val="60000"/>
              </a:schemeClr>
            </a:gs>
            <a:gs pos="100000">
              <a:schemeClr val="accent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pic>
        <p:nvPicPr>
          <p:cNvPr id="7" name="Picture 6"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9" name="Title 1"/>
          <p:cNvSpPr>
            <a:spLocks noGrp="1"/>
          </p:cNvSpPr>
          <p:nvPr>
            <p:ph type="ctrTitle"/>
          </p:nvPr>
        </p:nvSpPr>
        <p:spPr>
          <a:xfrm>
            <a:off x="76200" y="228601"/>
            <a:ext cx="9067800" cy="609600"/>
          </a:xfrm>
        </p:spPr>
        <p:txBody>
          <a:bodyPr>
            <a:normAutofit/>
          </a:bodyPr>
          <a:lstStyle>
            <a:lvl1pPr algn="ctr">
              <a:defRPr sz="3200">
                <a:solidFill>
                  <a:schemeClr val="tx2"/>
                </a:solidFill>
              </a:defRPr>
            </a:lvl1pPr>
          </a:lstStyle>
          <a:p>
            <a:r>
              <a:rPr lang="fr-FR"/>
              <a:t>Modifiez le style du titre</a:t>
            </a:r>
            <a:endParaRPr lang="en-US" dirty="0"/>
          </a:p>
        </p:txBody>
      </p:sp>
    </p:spTree>
    <p:extLst>
      <p:ext uri="{BB962C8B-B14F-4D97-AF65-F5344CB8AC3E}">
        <p14:creationId xmlns:p14="http://schemas.microsoft.com/office/powerpoint/2010/main" val="33468644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2_Main Slide Light">
    <p:bg>
      <p:bgPr>
        <a:gradFill flip="none" rotWithShape="1">
          <a:gsLst>
            <a:gs pos="0">
              <a:schemeClr val="bg1"/>
            </a:gs>
            <a:gs pos="100000">
              <a:schemeClr val="bg1">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pic>
        <p:nvPicPr>
          <p:cNvPr id="7" name="Picture 6"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11" name="Title 1"/>
          <p:cNvSpPr>
            <a:spLocks noGrp="1"/>
          </p:cNvSpPr>
          <p:nvPr>
            <p:ph type="ctrTitle"/>
          </p:nvPr>
        </p:nvSpPr>
        <p:spPr>
          <a:xfrm>
            <a:off x="76200" y="228601"/>
            <a:ext cx="9067800" cy="609600"/>
          </a:xfrm>
        </p:spPr>
        <p:txBody>
          <a:bodyPr>
            <a:normAutofit/>
          </a:bodyPr>
          <a:lstStyle>
            <a:lvl1pPr algn="ctr">
              <a:defRPr sz="3200"/>
            </a:lvl1pPr>
          </a:lstStyle>
          <a:p>
            <a:r>
              <a:rPr lang="fr-FR"/>
              <a:t>Modifiez le style du titre</a:t>
            </a:r>
            <a:endParaRPr lang="en-US" dirty="0"/>
          </a:p>
        </p:txBody>
      </p:sp>
      <p:sp>
        <p:nvSpPr>
          <p:cNvPr id="12" name="Subtitle 2"/>
          <p:cNvSpPr>
            <a:spLocks noGrp="1"/>
          </p:cNvSpPr>
          <p:nvPr>
            <p:ph type="subTitle" idx="1"/>
          </p:nvPr>
        </p:nvSpPr>
        <p:spPr>
          <a:xfrm>
            <a:off x="76200" y="1143000"/>
            <a:ext cx="8991600" cy="51054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Tree>
    <p:extLst>
      <p:ext uri="{BB962C8B-B14F-4D97-AF65-F5344CB8AC3E}">
        <p14:creationId xmlns:p14="http://schemas.microsoft.com/office/powerpoint/2010/main" val="35918008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fld id="{ABF9CC2F-2933-4A9B-8BAD-E1C8B14E68F8}" type="datetimeFigureOut">
              <a:rPr lang="en-US" smtClean="0"/>
              <a:t>9/12/2023</a:t>
            </a:fld>
            <a:endParaRPr lang="en-US"/>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457950" y="6356351"/>
            <a:ext cx="2057400" cy="365125"/>
          </a:xfrm>
          <a:prstGeom prst="rect">
            <a:avLst/>
          </a:prstGeom>
        </p:spPr>
        <p:txBody>
          <a:bodyPr/>
          <a:lstStyle/>
          <a:p>
            <a:fld id="{A46A3D96-9BBF-41F0-AC36-0ADDB5426B70}" type="slidenum">
              <a:rPr lang="en-US" smtClean="0"/>
              <a:t>‹n°›</a:t>
            </a:fld>
            <a:endParaRPr lang="en-US"/>
          </a:p>
        </p:txBody>
      </p:sp>
      <p:sp>
        <p:nvSpPr>
          <p:cNvPr id="5" name="Picture Placeholder 10">
            <a:extLst>
              <a:ext uri="{FF2B5EF4-FFF2-40B4-BE49-F238E27FC236}">
                <a16:creationId xmlns:a16="http://schemas.microsoft.com/office/drawing/2014/main" id="{8F92268E-F4FE-4F13-AAEC-0DF65D4078DF}"/>
              </a:ext>
            </a:extLst>
          </p:cNvPr>
          <p:cNvSpPr>
            <a:spLocks noGrp="1"/>
          </p:cNvSpPr>
          <p:nvPr>
            <p:ph type="pic" sz="quarter" idx="13"/>
          </p:nvPr>
        </p:nvSpPr>
        <p:spPr>
          <a:xfrm>
            <a:off x="1553022" y="2492896"/>
            <a:ext cx="1840839" cy="1847088"/>
          </a:xfrm>
          <a:custGeom>
            <a:avLst/>
            <a:gdLst/>
            <a:ahLst/>
            <a:cxnLst/>
            <a:rect l="l" t="t" r="r" b="b"/>
            <a:pathLst>
              <a:path w="1840839" h="1847088">
                <a:moveTo>
                  <a:pt x="918449" y="0"/>
                </a:moveTo>
                <a:cubicBezTo>
                  <a:pt x="1427871" y="0"/>
                  <a:pt x="1840839" y="413485"/>
                  <a:pt x="1840839" y="923544"/>
                </a:cubicBezTo>
                <a:cubicBezTo>
                  <a:pt x="1840839" y="1433603"/>
                  <a:pt x="1427871" y="1847088"/>
                  <a:pt x="918449" y="1847088"/>
                </a:cubicBezTo>
                <a:cubicBezTo>
                  <a:pt x="447642" y="1847088"/>
                  <a:pt x="59220" y="1493914"/>
                  <a:pt x="3818" y="1037637"/>
                </a:cubicBezTo>
                <a:cubicBezTo>
                  <a:pt x="1032" y="1004431"/>
                  <a:pt x="0" y="970804"/>
                  <a:pt x="0" y="936856"/>
                </a:cubicBezTo>
                <a:cubicBezTo>
                  <a:pt x="0" y="883494"/>
                  <a:pt x="2550" y="830926"/>
                  <a:pt x="8392" y="779443"/>
                </a:cubicBezTo>
                <a:cubicBezTo>
                  <a:pt x="76429" y="337736"/>
                  <a:pt x="458047" y="0"/>
                  <a:pt x="918449" y="0"/>
                </a:cubicBezTo>
                <a:close/>
              </a:path>
            </a:pathLst>
          </a:custGeom>
          <a:solidFill>
            <a:schemeClr val="accent1"/>
          </a:solidFill>
        </p:spPr>
        <p:txBody>
          <a:bodyPr/>
          <a:lstStyle/>
          <a:p>
            <a:r>
              <a:rPr lang="fr-FR"/>
              <a:t>Cliquez sur l'icône pour ajouter une image</a:t>
            </a:r>
            <a:endParaRPr lang="en-GB"/>
          </a:p>
        </p:txBody>
      </p:sp>
      <p:sp>
        <p:nvSpPr>
          <p:cNvPr id="6" name="Picture Placeholder 10">
            <a:extLst>
              <a:ext uri="{FF2B5EF4-FFF2-40B4-BE49-F238E27FC236}">
                <a16:creationId xmlns:a16="http://schemas.microsoft.com/office/drawing/2014/main" id="{D35B94BD-67D7-49C5-85DF-FA485925D753}"/>
              </a:ext>
            </a:extLst>
          </p:cNvPr>
          <p:cNvSpPr>
            <a:spLocks noGrp="1"/>
          </p:cNvSpPr>
          <p:nvPr>
            <p:ph type="pic" sz="quarter" idx="14"/>
          </p:nvPr>
        </p:nvSpPr>
        <p:spPr>
          <a:xfrm>
            <a:off x="3649981" y="2456109"/>
            <a:ext cx="1844234" cy="1847088"/>
          </a:xfrm>
          <a:custGeom>
            <a:avLst/>
            <a:gdLst/>
            <a:ahLst/>
            <a:cxnLst/>
            <a:rect l="l" t="t" r="r" b="b"/>
            <a:pathLst>
              <a:path w="1844234" h="1847088">
                <a:moveTo>
                  <a:pt x="922245" y="0"/>
                </a:moveTo>
                <a:cubicBezTo>
                  <a:pt x="1412855" y="0"/>
                  <a:pt x="1814003" y="383510"/>
                  <a:pt x="1841810" y="867517"/>
                </a:cubicBezTo>
                <a:lnTo>
                  <a:pt x="1844234" y="931506"/>
                </a:lnTo>
                <a:cubicBezTo>
                  <a:pt x="1840329" y="1437901"/>
                  <a:pt x="1429013" y="1847088"/>
                  <a:pt x="922245" y="1847088"/>
                </a:cubicBezTo>
                <a:cubicBezTo>
                  <a:pt x="413788" y="1847088"/>
                  <a:pt x="1421" y="1435170"/>
                  <a:pt x="0" y="926445"/>
                </a:cubicBezTo>
                <a:lnTo>
                  <a:pt x="884" y="903134"/>
                </a:lnTo>
                <a:cubicBezTo>
                  <a:pt x="10926" y="402490"/>
                  <a:pt x="419641" y="0"/>
                  <a:pt x="922245" y="0"/>
                </a:cubicBezTo>
                <a:close/>
              </a:path>
            </a:pathLst>
          </a:custGeom>
          <a:solidFill>
            <a:schemeClr val="accent1"/>
          </a:solidFill>
        </p:spPr>
        <p:txBody>
          <a:bodyPr/>
          <a:lstStyle/>
          <a:p>
            <a:r>
              <a:rPr lang="fr-FR"/>
              <a:t>Cliquez sur l'icône pour ajouter une image</a:t>
            </a:r>
            <a:endParaRPr lang="en-GB"/>
          </a:p>
        </p:txBody>
      </p:sp>
      <p:sp>
        <p:nvSpPr>
          <p:cNvPr id="7" name="Picture Placeholder 10">
            <a:extLst>
              <a:ext uri="{FF2B5EF4-FFF2-40B4-BE49-F238E27FC236}">
                <a16:creationId xmlns:a16="http://schemas.microsoft.com/office/drawing/2014/main" id="{B9C63130-5433-41F3-9F07-3C30B0869081}"/>
              </a:ext>
            </a:extLst>
          </p:cNvPr>
          <p:cNvSpPr>
            <a:spLocks noGrp="1"/>
          </p:cNvSpPr>
          <p:nvPr>
            <p:ph type="pic" sz="quarter" idx="15"/>
          </p:nvPr>
        </p:nvSpPr>
        <p:spPr>
          <a:xfrm>
            <a:off x="5743066" y="2461363"/>
            <a:ext cx="1836540" cy="1847088"/>
          </a:xfrm>
          <a:custGeom>
            <a:avLst/>
            <a:gdLst/>
            <a:ahLst/>
            <a:cxnLst/>
            <a:rect l="l" t="t" r="r" b="b"/>
            <a:pathLst>
              <a:path w="1836540" h="1847088">
                <a:moveTo>
                  <a:pt x="914150" y="0"/>
                </a:moveTo>
                <a:cubicBezTo>
                  <a:pt x="1423572" y="0"/>
                  <a:pt x="1836540" y="413485"/>
                  <a:pt x="1836540" y="923544"/>
                </a:cubicBezTo>
                <a:cubicBezTo>
                  <a:pt x="1836540" y="1433603"/>
                  <a:pt x="1423572" y="1847088"/>
                  <a:pt x="914150" y="1847088"/>
                </a:cubicBezTo>
                <a:cubicBezTo>
                  <a:pt x="469147" y="1847088"/>
                  <a:pt x="97747" y="1531567"/>
                  <a:pt x="11033" y="1111750"/>
                </a:cubicBezTo>
                <a:cubicBezTo>
                  <a:pt x="3372" y="1052932"/>
                  <a:pt x="0" y="992627"/>
                  <a:pt x="0" y="931272"/>
                </a:cubicBezTo>
                <a:cubicBezTo>
                  <a:pt x="0" y="860203"/>
                  <a:pt x="4524" y="790542"/>
                  <a:pt x="14226" y="722903"/>
                </a:cubicBezTo>
                <a:cubicBezTo>
                  <a:pt x="105174" y="309249"/>
                  <a:pt x="473592" y="0"/>
                  <a:pt x="914150" y="0"/>
                </a:cubicBezTo>
                <a:close/>
              </a:path>
            </a:pathLst>
          </a:custGeom>
          <a:solidFill>
            <a:schemeClr val="accent1"/>
          </a:solidFill>
        </p:spPr>
        <p:txBody>
          <a:bodyPr/>
          <a:lstStyle/>
          <a:p>
            <a:r>
              <a:rPr lang="fr-FR"/>
              <a:t>Cliquez sur l'icône pour ajouter une image</a:t>
            </a:r>
            <a:endParaRPr lang="en-GB" dirty="0"/>
          </a:p>
        </p:txBody>
      </p:sp>
    </p:spTree>
    <p:extLst>
      <p:ext uri="{BB962C8B-B14F-4D97-AF65-F5344CB8AC3E}">
        <p14:creationId xmlns:p14="http://schemas.microsoft.com/office/powerpoint/2010/main" val="373390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grpId="0" nodeType="withEffect">
                                  <p:stCondLst>
                                    <p:cond delay="17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40000" fill="hold" grpId="0" nodeType="withEffect">
                                  <p:stCondLst>
                                    <p:cond delay="17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500" fill="hold"/>
                                        <p:tgtEl>
                                          <p:spTgt spid="6"/>
                                        </p:tgtEl>
                                        <p:attrNameLst>
                                          <p:attrName>ppt_x</p:attrName>
                                        </p:attrNameLst>
                                      </p:cBhvr>
                                      <p:tavLst>
                                        <p:tav tm="0">
                                          <p:val>
                                            <p:strVal val="1+#ppt_w/2"/>
                                          </p:val>
                                        </p:tav>
                                        <p:tav tm="100000">
                                          <p:val>
                                            <p:strVal val="#ppt_x"/>
                                          </p:val>
                                        </p:tav>
                                      </p:tavLst>
                                    </p:anim>
                                    <p:anim calcmode="lin" valueType="num">
                                      <p:cBhvr additive="base">
                                        <p:cTn id="12" dur="1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decel="40000" fill="hold" grpId="0" nodeType="withEffect">
                                  <p:stCondLst>
                                    <p:cond delay="17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500" fill="hold"/>
                                        <p:tgtEl>
                                          <p:spTgt spid="7"/>
                                        </p:tgtEl>
                                        <p:attrNameLst>
                                          <p:attrName>ppt_x</p:attrName>
                                        </p:attrNameLst>
                                      </p:cBhvr>
                                      <p:tavLst>
                                        <p:tav tm="0">
                                          <p:val>
                                            <p:strVal val="1+#ppt_w/2"/>
                                          </p:val>
                                        </p:tav>
                                        <p:tav tm="100000">
                                          <p:val>
                                            <p:strVal val="#ppt_x"/>
                                          </p:val>
                                        </p:tav>
                                      </p:tavLst>
                                    </p:anim>
                                    <p:anim calcmode="lin" valueType="num">
                                      <p:cBhvr additive="base">
                                        <p:cTn id="16" dur="1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black_bkgrnd">
    <p:bg>
      <p:bgPr>
        <a:gradFill flip="none" rotWithShape="1">
          <a:gsLst>
            <a:gs pos="0">
              <a:schemeClr val="tx1">
                <a:lumMod val="80000"/>
                <a:lumOff val="20000"/>
              </a:schemeClr>
            </a:gs>
            <a:gs pos="100000">
              <a:schemeClr val="tx1"/>
            </a:gs>
          </a:gsLst>
          <a:lin ang="5400000" scaled="0"/>
          <a:tileRect/>
        </a:gradFill>
        <a:effectLst/>
      </p:bgPr>
    </p:bg>
    <p:spTree>
      <p:nvGrpSpPr>
        <p:cNvPr id="1" name=""/>
        <p:cNvGrpSpPr/>
        <p:nvPr/>
      </p:nvGrpSpPr>
      <p:grpSpPr>
        <a:xfrm>
          <a:off x="0" y="0"/>
          <a:ext cx="0" cy="0"/>
          <a:chOff x="0" y="0"/>
          <a:chExt cx="0" cy="0"/>
        </a:xfrm>
      </p:grpSpPr>
      <p:pic>
        <p:nvPicPr>
          <p:cNvPr id="7" name="bric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Subtitle 2"/>
          <p:cNvSpPr>
            <a:spLocks noGrp="1"/>
          </p:cNvSpPr>
          <p:nvPr>
            <p:ph type="subTitle" idx="1"/>
          </p:nvPr>
        </p:nvSpPr>
        <p:spPr>
          <a:xfrm>
            <a:off x="152400" y="76200"/>
            <a:ext cx="7543800" cy="57150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pic>
        <p:nvPicPr>
          <p:cNvPr id="2" name="brick">
            <a:extLst>
              <a:ext uri="{FF2B5EF4-FFF2-40B4-BE49-F238E27FC236}">
                <a16:creationId xmlns:a16="http://schemas.microsoft.com/office/drawing/2014/main" id="{5D49AECB-CB23-552D-BF4E-0ED1FF036D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819808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_Main Slide Light">
    <p:bg>
      <p:bgPr>
        <a:gradFill flip="none" rotWithShape="1">
          <a:gsLst>
            <a:gs pos="0">
              <a:schemeClr val="accent1">
                <a:lumMod val="40000"/>
                <a:lumOff val="60000"/>
              </a:schemeClr>
            </a:gs>
            <a:gs pos="100000">
              <a:schemeClr val="accent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pic>
        <p:nvPicPr>
          <p:cNvPr id="7" name="Picture 6"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9" name="Title 1"/>
          <p:cNvSpPr>
            <a:spLocks noGrp="1"/>
          </p:cNvSpPr>
          <p:nvPr>
            <p:ph type="ctrTitle"/>
          </p:nvPr>
        </p:nvSpPr>
        <p:spPr>
          <a:xfrm>
            <a:off x="76200" y="228601"/>
            <a:ext cx="9067800" cy="685800"/>
          </a:xfrm>
        </p:spPr>
        <p:txBody>
          <a:bodyPr>
            <a:normAutofit/>
          </a:bodyPr>
          <a:lstStyle>
            <a:lvl1pPr algn="ctr">
              <a:defRPr sz="3200">
                <a:solidFill>
                  <a:schemeClr val="tx2"/>
                </a:solidFill>
              </a:defRPr>
            </a:lvl1pPr>
          </a:lstStyle>
          <a:p>
            <a:r>
              <a:rPr lang="fr-FR"/>
              <a:t>Modifiez le style du titre</a:t>
            </a:r>
            <a:endParaRPr lang="en-US" dirty="0"/>
          </a:p>
        </p:txBody>
      </p:sp>
      <p:sp>
        <p:nvSpPr>
          <p:cNvPr id="10" name="Subtitle 2"/>
          <p:cNvSpPr>
            <a:spLocks noGrp="1"/>
          </p:cNvSpPr>
          <p:nvPr>
            <p:ph type="subTitle" idx="1"/>
          </p:nvPr>
        </p:nvSpPr>
        <p:spPr>
          <a:xfrm>
            <a:off x="76200" y="1219200"/>
            <a:ext cx="8991600" cy="5069805"/>
          </a:xfrm>
        </p:spPr>
        <p:txBody>
          <a:bodyPr>
            <a:normAutofit/>
          </a:bodyPr>
          <a:lstStyle>
            <a:lvl1pPr marL="0" indent="0" algn="ctr">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Tree>
    <p:extLst>
      <p:ext uri="{BB962C8B-B14F-4D97-AF65-F5344CB8AC3E}">
        <p14:creationId xmlns:p14="http://schemas.microsoft.com/office/powerpoint/2010/main" val="1918676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Main Slide Light">
    <p:bg>
      <p:bgPr>
        <a:gradFill flip="none" rotWithShape="1">
          <a:gsLst>
            <a:gs pos="0">
              <a:schemeClr val="bg1"/>
            </a:gs>
            <a:gs pos="100000">
              <a:schemeClr val="bg1">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pic>
        <p:nvPicPr>
          <p:cNvPr id="7" name="Picture 6" hidden="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11" name="Title 1"/>
          <p:cNvSpPr>
            <a:spLocks noGrp="1"/>
          </p:cNvSpPr>
          <p:nvPr>
            <p:ph type="ctrTitle"/>
          </p:nvPr>
        </p:nvSpPr>
        <p:spPr>
          <a:xfrm>
            <a:off x="76200" y="228600"/>
            <a:ext cx="9067800" cy="1470025"/>
          </a:xfrm>
        </p:spPr>
        <p:txBody>
          <a:bodyPr>
            <a:normAutofit/>
          </a:bodyPr>
          <a:lstStyle>
            <a:lvl1pPr algn="ctr">
              <a:defRPr sz="3200"/>
            </a:lvl1pPr>
          </a:lstStyle>
          <a:p>
            <a:r>
              <a:rPr lang="en-US" dirty="0"/>
              <a:t>Click to edit Master title style</a:t>
            </a:r>
          </a:p>
        </p:txBody>
      </p:sp>
      <p:sp>
        <p:nvSpPr>
          <p:cNvPr id="12" name="Subtitle 2"/>
          <p:cNvSpPr>
            <a:spLocks noGrp="1"/>
          </p:cNvSpPr>
          <p:nvPr>
            <p:ph type="subTitle" idx="1"/>
          </p:nvPr>
        </p:nvSpPr>
        <p:spPr>
          <a:xfrm>
            <a:off x="-152400" y="1371600"/>
            <a:ext cx="9067800" cy="44196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011235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Main Slide Light">
    <p:bg>
      <p:bgPr>
        <a:gradFill flip="none" rotWithShape="1">
          <a:gsLst>
            <a:gs pos="0">
              <a:schemeClr val="accent1">
                <a:lumMod val="40000"/>
                <a:lumOff val="60000"/>
              </a:schemeClr>
            </a:gs>
            <a:gs pos="100000">
              <a:schemeClr val="accent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pic>
        <p:nvPicPr>
          <p:cNvPr id="7" name="Picture 6" hidden="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9" name="Title 1"/>
          <p:cNvSpPr>
            <a:spLocks noGrp="1"/>
          </p:cNvSpPr>
          <p:nvPr>
            <p:ph type="ctrTitle"/>
          </p:nvPr>
        </p:nvSpPr>
        <p:spPr>
          <a:xfrm>
            <a:off x="76200" y="228600"/>
            <a:ext cx="9067800" cy="1470025"/>
          </a:xfrm>
        </p:spPr>
        <p:txBody>
          <a:bodyPr>
            <a:normAutofit/>
          </a:bodyPr>
          <a:lstStyle>
            <a:lvl1pPr algn="ctr">
              <a:defRPr sz="3200"/>
            </a:lvl1pPr>
          </a:lstStyle>
          <a:p>
            <a:r>
              <a:rPr lang="en-US" dirty="0"/>
              <a:t>Click to edit Master title style</a:t>
            </a:r>
          </a:p>
        </p:txBody>
      </p:sp>
      <p:sp>
        <p:nvSpPr>
          <p:cNvPr id="10" name="Subtitle 2"/>
          <p:cNvSpPr>
            <a:spLocks noGrp="1"/>
          </p:cNvSpPr>
          <p:nvPr>
            <p:ph type="subTitle" idx="1"/>
          </p:nvPr>
        </p:nvSpPr>
        <p:spPr>
          <a:xfrm>
            <a:off x="-152400" y="1371600"/>
            <a:ext cx="9067800" cy="44196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76363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spTree>
    <p:extLst>
      <p:ext uri="{BB962C8B-B14F-4D97-AF65-F5344CB8AC3E}">
        <p14:creationId xmlns:p14="http://schemas.microsoft.com/office/powerpoint/2010/main" val="18591886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_black_bkgrnd">
    <p:bg>
      <p:bgPr>
        <a:gradFill flip="none" rotWithShape="1">
          <a:gsLst>
            <a:gs pos="0">
              <a:schemeClr val="tx1">
                <a:lumMod val="80000"/>
                <a:lumOff val="20000"/>
              </a:schemeClr>
            </a:gs>
            <a:gs pos="100000">
              <a:schemeClr val="tx1"/>
            </a:gs>
          </a:gsLst>
          <a:lin ang="5400000" scaled="0"/>
          <a:tileRect/>
        </a:gradFill>
        <a:effectLst/>
      </p:bgPr>
    </p:bg>
    <p:spTree>
      <p:nvGrpSpPr>
        <p:cNvPr id="1" name=""/>
        <p:cNvGrpSpPr/>
        <p:nvPr/>
      </p:nvGrpSpPr>
      <p:grpSpPr>
        <a:xfrm>
          <a:off x="0" y="0"/>
          <a:ext cx="0" cy="0"/>
          <a:chOff x="0" y="0"/>
          <a:chExt cx="0" cy="0"/>
        </a:xfrm>
      </p:grpSpPr>
      <p:pic>
        <p:nvPicPr>
          <p:cNvPr id="7" name="brick"/>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Subtitle 2"/>
          <p:cNvSpPr>
            <a:spLocks noGrp="1"/>
          </p:cNvSpPr>
          <p:nvPr>
            <p:ph type="subTitle" idx="1"/>
          </p:nvPr>
        </p:nvSpPr>
        <p:spPr>
          <a:xfrm>
            <a:off x="152400" y="76200"/>
            <a:ext cx="7543800" cy="57150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spTree>
    <p:extLst>
      <p:ext uri="{BB962C8B-B14F-4D97-AF65-F5344CB8AC3E}">
        <p14:creationId xmlns:p14="http://schemas.microsoft.com/office/powerpoint/2010/main" val="1762580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accent1"/>
                </a:solidFill>
              </a:defRPr>
            </a:lvl1pPr>
          </a:lstStyle>
          <a:p>
            <a:r>
              <a:rPr lang="fr-FR"/>
              <a:t>Modifiez le style du titre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ABF9CC2F-2933-4A9B-8BAD-E1C8B14E68F8}" type="datetimeFigureOut">
              <a:rPr lang="en-US" smtClean="0"/>
              <a:t>9/12/2023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6A3D96-9BBF-41F0-AC36-0ADDB5426B70}" type="slidenum">
              <a:rPr lang="en-US" smtClean="0"/>
              <a:t>‹n°›</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7456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702301"/>
          </a:xfrm>
        </p:spPr>
        <p:txBody>
          <a:bodyPr/>
          <a:lstStyle/>
          <a:p>
            <a:r>
              <a:rPr lang="fr-FR"/>
              <a:t>Modifiez le style du titre</a:t>
            </a:r>
            <a:endParaRPr lang="en-US" dirty="0"/>
          </a:p>
        </p:txBody>
      </p:sp>
      <p:sp>
        <p:nvSpPr>
          <p:cNvPr id="3" name="Content Placeholder 2"/>
          <p:cNvSpPr>
            <a:spLocks noGrp="1"/>
          </p:cNvSpPr>
          <p:nvPr>
            <p:ph sz="half" idx="1"/>
          </p:nvPr>
        </p:nvSpPr>
        <p:spPr>
          <a:xfrm>
            <a:off x="822960" y="1205345"/>
            <a:ext cx="3703320" cy="4663749"/>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4663440" y="1205346"/>
            <a:ext cx="3703320" cy="466375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ABF9CC2F-2933-4A9B-8BAD-E1C8B14E68F8}" type="datetimeFigureOut">
              <a:rPr lang="en-US" smtClean="0"/>
              <a:t>9/12/2023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6A3D96-9BBF-41F0-AC36-0ADDB5426B70}" type="slidenum">
              <a:rPr lang="en-US" smtClean="0"/>
              <a:t>‹n°›</a:t>
            </a:fld>
            <a:endParaRPr lang="en-US"/>
          </a:p>
        </p:txBody>
      </p:sp>
    </p:spTree>
    <p:extLst>
      <p:ext uri="{BB962C8B-B14F-4D97-AF65-F5344CB8AC3E}">
        <p14:creationId xmlns:p14="http://schemas.microsoft.com/office/powerpoint/2010/main" val="3921934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802363"/>
          </a:xfrm>
        </p:spPr>
        <p:txBody>
          <a:bodyPr/>
          <a:lstStyle/>
          <a:p>
            <a:r>
              <a:rPr lang="fr-FR"/>
              <a:t>Modifiez le style du titre</a:t>
            </a:r>
            <a:endParaRPr lang="en-US" dirty="0"/>
          </a:p>
        </p:txBody>
      </p:sp>
      <p:sp>
        <p:nvSpPr>
          <p:cNvPr id="3" name="Text Placeholder 2"/>
          <p:cNvSpPr>
            <a:spLocks noGrp="1"/>
          </p:cNvSpPr>
          <p:nvPr>
            <p:ph type="body" idx="1"/>
          </p:nvPr>
        </p:nvSpPr>
        <p:spPr>
          <a:xfrm>
            <a:off x="825504" y="1182565"/>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822960" y="2012445"/>
            <a:ext cx="3703320" cy="3856649"/>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4665984" y="1182565"/>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4663440" y="2012445"/>
            <a:ext cx="3703320" cy="3856649"/>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ABF9CC2F-2933-4A9B-8BAD-E1C8B14E68F8}" type="datetimeFigureOut">
              <a:rPr lang="en-US" smtClean="0"/>
              <a:t>9/12/2023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46A3D96-9BBF-41F0-AC36-0ADDB5426B70}" type="slidenum">
              <a:rPr lang="en-US" smtClean="0"/>
              <a:t>‹n°›</a:t>
            </a:fld>
            <a:endParaRPr lang="en-US"/>
          </a:p>
        </p:txBody>
      </p:sp>
    </p:spTree>
    <p:extLst>
      <p:ext uri="{BB962C8B-B14F-4D97-AF65-F5344CB8AC3E}">
        <p14:creationId xmlns:p14="http://schemas.microsoft.com/office/powerpoint/2010/main" val="2742376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ABF9CC2F-2933-4A9B-8BAD-E1C8B14E68F8}" type="datetimeFigureOut">
              <a:rPr lang="en-US" smtClean="0"/>
              <a:t>9/12/2023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46A3D96-9BBF-41F0-AC36-0ADDB5426B70}" type="slidenum">
              <a:rPr lang="en-US" smtClean="0"/>
              <a:t>‹n°›</a:t>
            </a:fld>
            <a:endParaRPr lang="en-US"/>
          </a:p>
        </p:txBody>
      </p:sp>
    </p:spTree>
    <p:extLst>
      <p:ext uri="{BB962C8B-B14F-4D97-AF65-F5344CB8AC3E}">
        <p14:creationId xmlns:p14="http://schemas.microsoft.com/office/powerpoint/2010/main" val="2666089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BF9CC2F-2933-4A9B-8BAD-E1C8B14E68F8}" type="datetimeFigureOut">
              <a:rPr lang="en-US" smtClean="0"/>
              <a:t>9/12/2023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A46A3D96-9BBF-41F0-AC36-0ADDB5426B70}" type="slidenum">
              <a:rPr lang="en-US" smtClean="0"/>
              <a:t>‹n°›</a:t>
            </a:fld>
            <a:endParaRPr lang="en-US"/>
          </a:p>
        </p:txBody>
      </p:sp>
    </p:spTree>
    <p:extLst>
      <p:ext uri="{BB962C8B-B14F-4D97-AF65-F5344CB8AC3E}">
        <p14:creationId xmlns:p14="http://schemas.microsoft.com/office/powerpoint/2010/main" val="2067303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fr-FR"/>
              <a:t>Modifiez le style du titre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ABF9CC2F-2933-4A9B-8BAD-E1C8B14E68F8}" type="datetimeFigureOut">
              <a:rPr lang="en-US" smtClean="0"/>
              <a:t>9/12/2023</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46A3D96-9BBF-41F0-AC36-0ADDB5426B70}" type="slidenum">
              <a:rPr lang="en-US" smtClean="0"/>
              <a:t>‹n°›</a:t>
            </a:fld>
            <a:endParaRPr lang="en-US"/>
          </a:p>
        </p:txBody>
      </p:sp>
    </p:spTree>
    <p:extLst>
      <p:ext uri="{BB962C8B-B14F-4D97-AF65-F5344CB8AC3E}">
        <p14:creationId xmlns:p14="http://schemas.microsoft.com/office/powerpoint/2010/main" val="2849733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fr-FR"/>
              <a:t>Modifiez le style du titre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ABF9CC2F-2933-4A9B-8BAD-E1C8B14E68F8}" type="datetimeFigureOut">
              <a:rPr lang="en-US" smtClean="0"/>
              <a:t>9/12/2023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6A3D96-9BBF-41F0-AC36-0ADDB5426B70}" type="slidenum">
              <a:rPr lang="en-US" smtClean="0"/>
              <a:t>‹n°›</a:t>
            </a:fld>
            <a:endParaRPr lang="en-US"/>
          </a:p>
        </p:txBody>
      </p:sp>
    </p:spTree>
    <p:extLst>
      <p:ext uri="{BB962C8B-B14F-4D97-AF65-F5344CB8AC3E}">
        <p14:creationId xmlns:p14="http://schemas.microsoft.com/office/powerpoint/2010/main" val="153950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5"/>
            <a:ext cx="7543800" cy="702302"/>
          </a:xfrm>
          <a:prstGeom prst="rect">
            <a:avLst/>
          </a:prstGeom>
        </p:spPr>
        <p:txBody>
          <a:bodyPr vert="horz" lIns="91440" tIns="45720" rIns="91440" bIns="45720" rtlCol="0" anchor="b">
            <a:normAutofit/>
          </a:bodyPr>
          <a:lstStyle/>
          <a:p>
            <a:r>
              <a:rPr lang="fr-FR"/>
              <a:t>Modifiez le style du titre</a:t>
            </a:r>
            <a:endParaRPr lang="en-US" dirty="0"/>
          </a:p>
        </p:txBody>
      </p:sp>
      <p:sp>
        <p:nvSpPr>
          <p:cNvPr id="3" name="Text Placeholder 2"/>
          <p:cNvSpPr>
            <a:spLocks noGrp="1"/>
          </p:cNvSpPr>
          <p:nvPr>
            <p:ph type="body" idx="1"/>
          </p:nvPr>
        </p:nvSpPr>
        <p:spPr>
          <a:xfrm>
            <a:off x="822959" y="1189998"/>
            <a:ext cx="7543801" cy="4679096"/>
          </a:xfrm>
          <a:prstGeom prst="rect">
            <a:avLst/>
          </a:prstGeom>
        </p:spPr>
        <p:txBody>
          <a:bodyPr vert="horz" lIns="0" tIns="45720" rIns="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ABF9CC2F-2933-4A9B-8BAD-E1C8B14E68F8}" type="datetimeFigureOut">
              <a:rPr lang="en-US" smtClean="0"/>
              <a:t>9/12/2023</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A46A3D96-9BBF-41F0-AC36-0ADDB5426B70}" type="slidenum">
              <a:rPr lang="en-US" smtClean="0"/>
              <a:t>‹n°›</a:t>
            </a:fld>
            <a:endParaRPr lang="en-US"/>
          </a:p>
        </p:txBody>
      </p:sp>
      <p:cxnSp>
        <p:nvCxnSpPr>
          <p:cNvPr id="10" name="Straight Connector 9"/>
          <p:cNvCxnSpPr/>
          <p:nvPr/>
        </p:nvCxnSpPr>
        <p:spPr>
          <a:xfrm>
            <a:off x="822959" y="1089452"/>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9117832"/>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61" r:id="rId18"/>
    <p:sldLayoutId id="2147483662" r:id="rId19"/>
    <p:sldLayoutId id="2147483651" r:id="rId20"/>
  </p:sldLayoutIdLst>
  <p:txStyles>
    <p:titleStyle>
      <a:lvl1pPr algn="l" defTabSz="914400" rtl="0" eaLnBrk="1" latinLnBrk="0" hangingPunct="1">
        <a:lnSpc>
          <a:spcPct val="85000"/>
        </a:lnSpc>
        <a:spcBef>
          <a:spcPct val="0"/>
        </a:spcBef>
        <a:buNone/>
        <a:defRPr sz="4800" kern="1200" spc="-50" baseline="0">
          <a:solidFill>
            <a:schemeClr val="accent1"/>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librecours.net/module/bdd/mod1/mod1c26.xhtml" TargetMode="External"/><Relationship Id="rId2" Type="http://schemas.openxmlformats.org/officeDocument/2006/relationships/hyperlink" Target="https://cours.etsmtl.ca/gpa775/Cours/P05_2.pdf"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48"/>
          <p:cNvSpPr>
            <a:spLocks noGrp="1"/>
          </p:cNvSpPr>
          <p:nvPr>
            <p:ph type="ctrTitle"/>
          </p:nvPr>
        </p:nvSpPr>
        <p:spPr>
          <a:xfrm>
            <a:off x="1905000" y="1447800"/>
            <a:ext cx="8077195" cy="1470025"/>
          </a:xfrm>
          <a:ln>
            <a:noFill/>
          </a:ln>
        </p:spPr>
        <p:txBody>
          <a:bodyPr>
            <a:noAutofit/>
          </a:bodyPr>
          <a:lstStyle/>
          <a:p>
            <a:r>
              <a:rPr lang="en-US" sz="6600" dirty="0" err="1">
                <a:ln w="19050" cap="rnd" cmpd="sng">
                  <a:solidFill>
                    <a:schemeClr val="tx1"/>
                  </a:solidFill>
                </a:ln>
                <a:solidFill>
                  <a:schemeClr val="accent2"/>
                </a:solidFill>
                <a:effectLst>
                  <a:outerShdw blurRad="50800" dist="38100" dir="18900000" algn="bl" rotWithShape="0">
                    <a:prstClr val="black">
                      <a:alpha val="40000"/>
                    </a:prstClr>
                  </a:outerShdw>
                </a:effectLst>
                <a:latin typeface="Impact" pitchFamily="34" charset="0"/>
              </a:rPr>
              <a:t>Programmation</a:t>
            </a:r>
            <a:r>
              <a:rPr lang="en-US" sz="6600" dirty="0">
                <a:ln w="19050" cap="rnd" cmpd="sng">
                  <a:solidFill>
                    <a:schemeClr val="tx1"/>
                  </a:solidFill>
                </a:ln>
                <a:solidFill>
                  <a:schemeClr val="accent2"/>
                </a:solidFill>
                <a:effectLst>
                  <a:outerShdw blurRad="50800" dist="38100" dir="18900000" algn="bl" rotWithShape="0">
                    <a:prstClr val="black">
                      <a:alpha val="40000"/>
                    </a:prstClr>
                  </a:outerShdw>
                </a:effectLst>
                <a:latin typeface="Impact" pitchFamily="34" charset="0"/>
              </a:rPr>
              <a:t> Web </a:t>
            </a:r>
            <a:r>
              <a:rPr lang="en-US" sz="6600" dirty="0" err="1">
                <a:ln w="19050" cap="rnd" cmpd="sng">
                  <a:solidFill>
                    <a:schemeClr val="tx1"/>
                  </a:solidFill>
                </a:ln>
                <a:solidFill>
                  <a:schemeClr val="accent2"/>
                </a:solidFill>
                <a:effectLst>
                  <a:outerShdw blurRad="50800" dist="38100" dir="18900000" algn="bl" rotWithShape="0">
                    <a:prstClr val="black">
                      <a:alpha val="40000"/>
                    </a:prstClr>
                  </a:outerShdw>
                </a:effectLst>
                <a:latin typeface="Impact" pitchFamily="34" charset="0"/>
              </a:rPr>
              <a:t>Transactionnelle</a:t>
            </a:r>
            <a:endParaRPr lang="en-US" sz="4800" dirty="0">
              <a:ln w="19050" cap="rnd">
                <a:solidFill>
                  <a:schemeClr val="tx1"/>
                </a:solidFill>
              </a:ln>
              <a:solidFill>
                <a:schemeClr val="bg1">
                  <a:lumMod val="85000"/>
                </a:schemeClr>
              </a:solidFill>
              <a:latin typeface="Impact" pitchFamily="34" charset="0"/>
            </a:endParaRPr>
          </a:p>
        </p:txBody>
      </p:sp>
      <p:sp>
        <p:nvSpPr>
          <p:cNvPr id="39" name="Title 48"/>
          <p:cNvSpPr txBox="1">
            <a:spLocks/>
          </p:cNvSpPr>
          <p:nvPr/>
        </p:nvSpPr>
        <p:spPr>
          <a:xfrm>
            <a:off x="5314572" y="2971800"/>
            <a:ext cx="4217999" cy="21178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kern="1200">
                <a:solidFill>
                  <a:schemeClr val="tx1"/>
                </a:solidFill>
                <a:latin typeface="+mj-lt"/>
                <a:ea typeface="+mj-ea"/>
                <a:cs typeface="+mj-cs"/>
              </a:defRPr>
            </a:lvl1pPr>
          </a:lstStyle>
          <a:p>
            <a:r>
              <a:rPr lang="fr-CA" sz="4800" dirty="0">
                <a:latin typeface="Impact" pitchFamily="34" charset="0"/>
              </a:rPr>
              <a:t>Modélisation</a:t>
            </a:r>
            <a:endParaRPr lang="fr-CA" sz="4000" dirty="0">
              <a:latin typeface="Impact" pitchFamily="34" charset="0"/>
            </a:endParaRPr>
          </a:p>
        </p:txBody>
      </p:sp>
    </p:spTree>
    <p:extLst>
      <p:ext uri="{BB962C8B-B14F-4D97-AF65-F5344CB8AC3E}">
        <p14:creationId xmlns:p14="http://schemas.microsoft.com/office/powerpoint/2010/main" val="1356428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7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1000"/>
                                        <p:tgtEl>
                                          <p:spTgt spid="49"/>
                                        </p:tgtEl>
                                      </p:cBhvr>
                                    </p:animEffect>
                                  </p:childTnLst>
                                </p:cTn>
                              </p:par>
                              <p:par>
                                <p:cTn id="8" presetID="10" presetClass="entr" presetSubtype="0" fill="hold" grpId="0" nodeType="withEffect">
                                  <p:stCondLst>
                                    <p:cond delay="27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3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normAutofit/>
          </a:bodyPr>
          <a:lstStyle/>
          <a:p>
            <a:pPr algn="l"/>
            <a:r>
              <a:rPr lang="fr-CA" sz="3600" dirty="0">
                <a:solidFill>
                  <a:schemeClr val="accent1"/>
                </a:solidFill>
              </a:rPr>
              <a:t>Modèle de classes UML</a:t>
            </a:r>
          </a:p>
        </p:txBody>
      </p:sp>
      <p:sp>
        <p:nvSpPr>
          <p:cNvPr id="24" name="Subtitle 23"/>
          <p:cNvSpPr>
            <a:spLocks noGrp="1"/>
          </p:cNvSpPr>
          <p:nvPr>
            <p:ph type="subTitle" idx="1"/>
          </p:nvPr>
        </p:nvSpPr>
        <p:spPr/>
        <p:txBody>
          <a:bodyPr>
            <a:normAutofit/>
          </a:bodyPr>
          <a:lstStyle/>
          <a:p>
            <a:pPr marL="914400" lvl="1" indent="-457200" algn="l">
              <a:buFont typeface="Courier New" panose="02070309020205020404" pitchFamily="49" charset="0"/>
              <a:buChar char="o"/>
            </a:pPr>
            <a:r>
              <a:rPr lang="fr-CA" dirty="0">
                <a:solidFill>
                  <a:schemeClr val="accent2"/>
                </a:solidFill>
              </a:rPr>
              <a:t>Symboles</a:t>
            </a:r>
          </a:p>
          <a:p>
            <a:pPr marL="1371600" lvl="2" indent="-457200" algn="l">
              <a:buFont typeface="Courier New" panose="02070309020205020404" pitchFamily="49" charset="0"/>
              <a:buChar char="o"/>
            </a:pPr>
            <a:r>
              <a:rPr lang="fr-CA" dirty="0">
                <a:solidFill>
                  <a:schemeClr val="accent2"/>
                </a:solidFill>
              </a:rPr>
              <a:t>Classes, attributs et clés primaires</a:t>
            </a:r>
          </a:p>
        </p:txBody>
      </p:sp>
      <p:pic>
        <p:nvPicPr>
          <p:cNvPr id="3" name="Image 2">
            <a:extLst>
              <a:ext uri="{FF2B5EF4-FFF2-40B4-BE49-F238E27FC236}">
                <a16:creationId xmlns:a16="http://schemas.microsoft.com/office/drawing/2014/main" id="{E1136CE5-1B82-5E91-1C42-F489003086DC}"/>
              </a:ext>
            </a:extLst>
          </p:cNvPr>
          <p:cNvPicPr>
            <a:picLocks noChangeAspect="1"/>
          </p:cNvPicPr>
          <p:nvPr/>
        </p:nvPicPr>
        <p:blipFill>
          <a:blip r:embed="rId2"/>
          <a:stretch>
            <a:fillRect/>
          </a:stretch>
        </p:blipFill>
        <p:spPr>
          <a:xfrm>
            <a:off x="5215957" y="2242365"/>
            <a:ext cx="3490913" cy="2373269"/>
          </a:xfrm>
          <a:prstGeom prst="rect">
            <a:avLst/>
          </a:prstGeom>
        </p:spPr>
      </p:pic>
      <p:sp>
        <p:nvSpPr>
          <p:cNvPr id="6" name="ZoneTexte 5">
            <a:extLst>
              <a:ext uri="{FF2B5EF4-FFF2-40B4-BE49-F238E27FC236}">
                <a16:creationId xmlns:a16="http://schemas.microsoft.com/office/drawing/2014/main" id="{B779132C-DA3F-FD02-4089-F0D99DEDCAA1}"/>
              </a:ext>
            </a:extLst>
          </p:cNvPr>
          <p:cNvSpPr txBox="1"/>
          <p:nvPr/>
        </p:nvSpPr>
        <p:spPr>
          <a:xfrm>
            <a:off x="228600" y="2362200"/>
            <a:ext cx="4626428" cy="671915"/>
          </a:xfrm>
          <a:prstGeom prst="rect">
            <a:avLst/>
          </a:prstGeom>
          <a:noFill/>
        </p:spPr>
        <p:txBody>
          <a:bodyPr wrap="square">
            <a:spAutoFit/>
          </a:bodyPr>
          <a:lstStyle/>
          <a:p>
            <a:pPr>
              <a:lnSpc>
                <a:spcPct val="107000"/>
              </a:lnSpc>
              <a:spcAft>
                <a:spcPts val="800"/>
              </a:spcAft>
            </a:pPr>
            <a:r>
              <a:rPr lang="en-CA" sz="1800" b="1" kern="100" dirty="0" err="1">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Attribut</a:t>
            </a:r>
            <a:r>
              <a:rPr lang="en-CA" sz="1800" kern="100" dirty="0">
                <a:effectLst/>
                <a:latin typeface="Calibri" panose="020F0502020204030204" pitchFamily="34" charset="0"/>
                <a:ea typeface="Calibri" panose="020F0502020204030204" pitchFamily="34" charset="0"/>
                <a:cs typeface="Times New Roman" panose="02020603050405020304" pitchFamily="18" charset="0"/>
              </a:rPr>
              <a:t> : visibility name : type = default value {modifier}</a:t>
            </a:r>
            <a:endParaRPr lang="fr-CA"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ZoneTexte 7">
            <a:extLst>
              <a:ext uri="{FF2B5EF4-FFF2-40B4-BE49-F238E27FC236}">
                <a16:creationId xmlns:a16="http://schemas.microsoft.com/office/drawing/2014/main" id="{CA27A3F8-C3A1-5EAE-8BAA-91CBD2B7CA0B}"/>
              </a:ext>
            </a:extLst>
          </p:cNvPr>
          <p:cNvSpPr txBox="1"/>
          <p:nvPr/>
        </p:nvSpPr>
        <p:spPr>
          <a:xfrm>
            <a:off x="196792" y="3355799"/>
            <a:ext cx="4626428" cy="1070871"/>
          </a:xfrm>
          <a:prstGeom prst="rect">
            <a:avLst/>
          </a:prstGeom>
          <a:noFill/>
        </p:spPr>
        <p:txBody>
          <a:bodyPr wrap="square">
            <a:spAutoFit/>
          </a:bodyPr>
          <a:lstStyle/>
          <a:p>
            <a:pPr>
              <a:lnSpc>
                <a:spcPct val="107000"/>
              </a:lnSpc>
              <a:spcAft>
                <a:spcPts val="800"/>
              </a:spcAft>
            </a:pPr>
            <a:r>
              <a:rPr lang="en-CA" sz="1800" b="1"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Operations</a:t>
            </a:r>
            <a:r>
              <a:rPr lang="en-CA" sz="1800" kern="100" dirty="0">
                <a:effectLst/>
                <a:latin typeface="Calibri" panose="020F0502020204030204" pitchFamily="34" charset="0"/>
                <a:ea typeface="Calibri" panose="020F0502020204030204" pitchFamily="34" charset="0"/>
                <a:cs typeface="Times New Roman" panose="02020603050405020304" pitchFamily="18" charset="0"/>
              </a:rPr>
              <a:t> : visibility name (parameter list </a:t>
            </a:r>
            <a:r>
              <a:rPr lang="en-CA" sz="1800" kern="100" dirty="0" err="1">
                <a:effectLst/>
                <a:latin typeface="Calibri" panose="020F0502020204030204" pitchFamily="34" charset="0"/>
                <a:ea typeface="Calibri" panose="020F0502020204030204" pitchFamily="34" charset="0"/>
                <a:cs typeface="Times New Roman" panose="02020603050405020304" pitchFamily="18" charset="0"/>
              </a:rPr>
              <a:t>ParName</a:t>
            </a:r>
            <a:r>
              <a:rPr lang="en-CA"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CA" sz="1800" kern="100" dirty="0" err="1">
                <a:effectLst/>
                <a:latin typeface="Calibri" panose="020F0502020204030204" pitchFamily="34" charset="0"/>
                <a:ea typeface="Calibri" panose="020F0502020204030204" pitchFamily="34" charset="0"/>
                <a:cs typeface="Times New Roman" panose="02020603050405020304" pitchFamily="18" charset="0"/>
              </a:rPr>
              <a:t>ParType</a:t>
            </a:r>
            <a:r>
              <a:rPr lang="en-CA" sz="1800" kern="100" dirty="0">
                <a:effectLst/>
                <a:latin typeface="Calibri" panose="020F0502020204030204" pitchFamily="34" charset="0"/>
                <a:ea typeface="Calibri" panose="020F0502020204030204" pitchFamily="34" charset="0"/>
                <a:cs typeface="Times New Roman" panose="02020603050405020304" pitchFamily="18" charset="0"/>
              </a:rPr>
              <a:t>) : return type  </a:t>
            </a:r>
          </a:p>
          <a:p>
            <a:pPr>
              <a:lnSpc>
                <a:spcPct val="107000"/>
              </a:lnSpc>
              <a:spcAft>
                <a:spcPts val="800"/>
              </a:spcAft>
            </a:pPr>
            <a:r>
              <a:rPr lang="en-CA" sz="1800" kern="100" dirty="0" err="1">
                <a:effectLst/>
                <a:latin typeface="Calibri" panose="020F0502020204030204" pitchFamily="34" charset="0"/>
                <a:ea typeface="Calibri" panose="020F0502020204030204" pitchFamily="34" charset="0"/>
                <a:cs typeface="Times New Roman" panose="02020603050405020304" pitchFamily="18" charset="0"/>
              </a:rPr>
              <a:t>autrement</a:t>
            </a:r>
            <a:r>
              <a:rPr lang="en-CA"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CA" sz="1800" kern="100" dirty="0" err="1">
                <a:effectLst/>
                <a:latin typeface="Calibri" panose="020F0502020204030204" pitchFamily="34" charset="0"/>
                <a:ea typeface="Calibri" panose="020F0502020204030204" pitchFamily="34" charset="0"/>
                <a:cs typeface="Times New Roman" panose="02020603050405020304" pitchFamily="18" charset="0"/>
              </a:rPr>
              <a:t>dit</a:t>
            </a:r>
            <a:r>
              <a:rPr lang="en-CA" sz="1800" kern="100" dirty="0">
                <a:effectLst/>
                <a:latin typeface="Calibri" panose="020F0502020204030204" pitchFamily="34" charset="0"/>
                <a:ea typeface="Calibri" panose="020F0502020204030204" pitchFamily="34" charset="0"/>
                <a:cs typeface="Times New Roman" panose="02020603050405020304" pitchFamily="18" charset="0"/>
              </a:rPr>
              <a:t>: signature de </a:t>
            </a:r>
            <a:r>
              <a:rPr lang="en-CA" sz="1800" kern="100" dirty="0" err="1">
                <a:effectLst/>
                <a:latin typeface="Calibri" panose="020F0502020204030204" pitchFamily="34" charset="0"/>
                <a:ea typeface="Calibri" panose="020F0502020204030204" pitchFamily="34" charset="0"/>
                <a:cs typeface="Times New Roman" panose="02020603050405020304" pitchFamily="18" charset="0"/>
              </a:rPr>
              <a:t>méthode</a:t>
            </a:r>
            <a:endParaRPr lang="fr-CA"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13452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4A3537-069D-18E8-4E52-E7A999682E25}"/>
              </a:ext>
            </a:extLst>
          </p:cNvPr>
          <p:cNvSpPr>
            <a:spLocks noGrp="1"/>
          </p:cNvSpPr>
          <p:nvPr>
            <p:ph type="ctrTitle"/>
          </p:nvPr>
        </p:nvSpPr>
        <p:spPr/>
        <p:txBody>
          <a:bodyPr>
            <a:normAutofit/>
          </a:bodyPr>
          <a:lstStyle/>
          <a:p>
            <a:r>
              <a:rPr lang="fr-CA" sz="3600" b="1" dirty="0"/>
              <a:t>Diagramme Classes UML</a:t>
            </a:r>
          </a:p>
        </p:txBody>
      </p:sp>
      <p:sp>
        <p:nvSpPr>
          <p:cNvPr id="3" name="Sous-titre 2">
            <a:extLst>
              <a:ext uri="{FF2B5EF4-FFF2-40B4-BE49-F238E27FC236}">
                <a16:creationId xmlns:a16="http://schemas.microsoft.com/office/drawing/2014/main" id="{B1C1011F-080C-E8F0-97DA-28CF8C79C29C}"/>
              </a:ext>
            </a:extLst>
          </p:cNvPr>
          <p:cNvSpPr>
            <a:spLocks noGrp="1"/>
          </p:cNvSpPr>
          <p:nvPr>
            <p:ph type="subTitle" idx="1"/>
          </p:nvPr>
        </p:nvSpPr>
        <p:spPr/>
        <p:txBody>
          <a:bodyPr/>
          <a:lstStyle/>
          <a:p>
            <a:pPr marL="342900" indent="-342900" algn="l">
              <a:buFont typeface="Arial" panose="020B0604020202020204" pitchFamily="34" charset="0"/>
              <a:buChar char="•"/>
            </a:pPr>
            <a:r>
              <a:rPr lang="fr-CA" dirty="0"/>
              <a:t>La clé primaire est généralement omise, si elle nommée selon les conventions</a:t>
            </a:r>
          </a:p>
          <a:p>
            <a:pPr marL="342900" indent="-342900" algn="l">
              <a:buFont typeface="Arial" panose="020B0604020202020204" pitchFamily="34" charset="0"/>
              <a:buChar char="•"/>
            </a:pPr>
            <a:r>
              <a:rPr lang="fr-CA" dirty="0"/>
              <a:t>Les tables de liaisons plusieurs-plusieurs sont omises si il n’y a pas de champs supplémentaires</a:t>
            </a:r>
          </a:p>
          <a:p>
            <a:pPr marL="342900" indent="-342900" algn="l">
              <a:buFont typeface="Arial" panose="020B0604020202020204" pitchFamily="34" charset="0"/>
              <a:buChar char="•"/>
            </a:pPr>
            <a:r>
              <a:rPr lang="fr-CA" dirty="0"/>
              <a:t>Parfois, seuls les attributs sont présents, la </a:t>
            </a:r>
            <a:r>
              <a:rPr lang="fr-CA"/>
              <a:t>section opérations est omise</a:t>
            </a:r>
            <a:endParaRPr lang="fr-CA" dirty="0"/>
          </a:p>
        </p:txBody>
      </p:sp>
    </p:spTree>
    <p:extLst>
      <p:ext uri="{BB962C8B-B14F-4D97-AF65-F5344CB8AC3E}">
        <p14:creationId xmlns:p14="http://schemas.microsoft.com/office/powerpoint/2010/main" val="64969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Modèle de classes</a:t>
            </a:r>
          </a:p>
        </p:txBody>
      </p:sp>
      <p:sp>
        <p:nvSpPr>
          <p:cNvPr id="24" name="Subtitle 23"/>
          <p:cNvSpPr>
            <a:spLocks noGrp="1"/>
          </p:cNvSpPr>
          <p:nvPr>
            <p:ph type="subTitle" idx="1"/>
          </p:nvPr>
        </p:nvSpPr>
        <p:spPr>
          <a:xfrm>
            <a:off x="152401" y="1066800"/>
            <a:ext cx="7086599" cy="5105400"/>
          </a:xfrm>
        </p:spPr>
        <p:txBody>
          <a:bodyPr>
            <a:normAutofit/>
          </a:bodyPr>
          <a:lstStyle/>
          <a:p>
            <a:pPr marL="914400" lvl="1" indent="-457200" algn="l">
              <a:buFont typeface="Courier New" panose="02070309020205020404" pitchFamily="49" charset="0"/>
              <a:buChar char="o"/>
            </a:pPr>
            <a:r>
              <a:rPr lang="fr-CA" dirty="0">
                <a:solidFill>
                  <a:schemeClr val="bg1">
                    <a:lumMod val="95000"/>
                  </a:schemeClr>
                </a:solidFill>
              </a:rPr>
              <a:t>Symboles modificateurs d’accès</a:t>
            </a:r>
          </a:p>
        </p:txBody>
      </p:sp>
      <p:graphicFrame>
        <p:nvGraphicFramePr>
          <p:cNvPr id="7" name="Tableau 12">
            <a:extLst>
              <a:ext uri="{FF2B5EF4-FFF2-40B4-BE49-F238E27FC236}">
                <a16:creationId xmlns:a16="http://schemas.microsoft.com/office/drawing/2014/main" id="{0C112433-B64A-465B-AFB0-F5109A1B2FC9}"/>
              </a:ext>
            </a:extLst>
          </p:cNvPr>
          <p:cNvGraphicFramePr>
            <a:graphicFrameLocks noGrp="1"/>
          </p:cNvGraphicFramePr>
          <p:nvPr>
            <p:extLst>
              <p:ext uri="{D42A27DB-BD31-4B8C-83A1-F6EECF244321}">
                <p14:modId xmlns:p14="http://schemas.microsoft.com/office/powerpoint/2010/main" val="4104398044"/>
              </p:ext>
            </p:extLst>
          </p:nvPr>
        </p:nvGraphicFramePr>
        <p:xfrm>
          <a:off x="556352" y="2204292"/>
          <a:ext cx="3482248" cy="3296920"/>
        </p:xfrm>
        <a:graphic>
          <a:graphicData uri="http://schemas.openxmlformats.org/drawingml/2006/table">
            <a:tbl>
              <a:tblPr firstRow="1" bandRow="1">
                <a:tableStyleId>{7DF18680-E054-41AD-8BC1-D1AEF772440D}</a:tableStyleId>
              </a:tblPr>
              <a:tblGrid>
                <a:gridCol w="1424848">
                  <a:extLst>
                    <a:ext uri="{9D8B030D-6E8A-4147-A177-3AD203B41FA5}">
                      <a16:colId xmlns:a16="http://schemas.microsoft.com/office/drawing/2014/main" val="2327226774"/>
                    </a:ext>
                  </a:extLst>
                </a:gridCol>
                <a:gridCol w="2057400">
                  <a:extLst>
                    <a:ext uri="{9D8B030D-6E8A-4147-A177-3AD203B41FA5}">
                      <a16:colId xmlns:a16="http://schemas.microsoft.com/office/drawing/2014/main" val="1936719251"/>
                    </a:ext>
                  </a:extLst>
                </a:gridCol>
              </a:tblGrid>
              <a:tr h="370840">
                <a:tc>
                  <a:txBody>
                    <a:bodyPr/>
                    <a:lstStyle/>
                    <a:p>
                      <a:pPr algn="ctr"/>
                      <a:r>
                        <a:rPr lang="fr-CA" dirty="0"/>
                        <a:t>Symboles</a:t>
                      </a:r>
                    </a:p>
                  </a:txBody>
                  <a:tcPr/>
                </a:tc>
                <a:tc>
                  <a:txBody>
                    <a:bodyPr/>
                    <a:lstStyle/>
                    <a:p>
                      <a:r>
                        <a:rPr lang="fr-CA" dirty="0"/>
                        <a:t>Correspondance</a:t>
                      </a:r>
                    </a:p>
                  </a:txBody>
                  <a:tcPr/>
                </a:tc>
                <a:extLst>
                  <a:ext uri="{0D108BD9-81ED-4DB2-BD59-A6C34878D82A}">
                    <a16:rowId xmlns:a16="http://schemas.microsoft.com/office/drawing/2014/main" val="2865891740"/>
                  </a:ext>
                </a:extLst>
              </a:tr>
              <a:tr h="370840">
                <a:tc>
                  <a:txBody>
                    <a:bodyPr/>
                    <a:lstStyle/>
                    <a:p>
                      <a:pPr algn="ctr"/>
                      <a:r>
                        <a:rPr lang="fr-CA" sz="2400" dirty="0"/>
                        <a:t>+</a:t>
                      </a:r>
                    </a:p>
                  </a:txBody>
                  <a:tcPr/>
                </a:tc>
                <a:tc>
                  <a:txBody>
                    <a:bodyPr/>
                    <a:lstStyle/>
                    <a:p>
                      <a:r>
                        <a:rPr lang="fr-CA" dirty="0"/>
                        <a:t>Public</a:t>
                      </a:r>
                    </a:p>
                  </a:txBody>
                  <a:tcPr/>
                </a:tc>
                <a:extLst>
                  <a:ext uri="{0D108BD9-81ED-4DB2-BD59-A6C34878D82A}">
                    <a16:rowId xmlns:a16="http://schemas.microsoft.com/office/drawing/2014/main" val="3383029111"/>
                  </a:ext>
                </a:extLst>
              </a:tr>
              <a:tr h="370840">
                <a:tc>
                  <a:txBody>
                    <a:bodyPr/>
                    <a:lstStyle/>
                    <a:p>
                      <a:pPr algn="ctr"/>
                      <a:r>
                        <a:rPr lang="fr-CA" sz="2400" dirty="0"/>
                        <a:t>-</a:t>
                      </a:r>
                    </a:p>
                  </a:txBody>
                  <a:tcPr/>
                </a:tc>
                <a:tc>
                  <a:txBody>
                    <a:bodyPr/>
                    <a:lstStyle/>
                    <a:p>
                      <a:r>
                        <a:rPr lang="fr-CA" dirty="0"/>
                        <a:t>Privé</a:t>
                      </a:r>
                    </a:p>
                  </a:txBody>
                  <a:tcPr/>
                </a:tc>
                <a:extLst>
                  <a:ext uri="{0D108BD9-81ED-4DB2-BD59-A6C34878D82A}">
                    <a16:rowId xmlns:a16="http://schemas.microsoft.com/office/drawing/2014/main" val="3419998798"/>
                  </a:ext>
                </a:extLst>
              </a:tr>
              <a:tr h="370840">
                <a:tc>
                  <a:txBody>
                    <a:bodyPr/>
                    <a:lstStyle/>
                    <a:p>
                      <a:pPr algn="ctr"/>
                      <a:r>
                        <a:rPr lang="fr-CA" sz="2400" dirty="0"/>
                        <a:t>#</a:t>
                      </a:r>
                    </a:p>
                  </a:txBody>
                  <a:tcPr/>
                </a:tc>
                <a:tc>
                  <a:txBody>
                    <a:bodyPr/>
                    <a:lstStyle/>
                    <a:p>
                      <a:r>
                        <a:rPr lang="fr-CA" dirty="0"/>
                        <a:t>Protégé</a:t>
                      </a:r>
                    </a:p>
                  </a:txBody>
                  <a:tcPr/>
                </a:tc>
                <a:extLst>
                  <a:ext uri="{0D108BD9-81ED-4DB2-BD59-A6C34878D82A}">
                    <a16:rowId xmlns:a16="http://schemas.microsoft.com/office/drawing/2014/main" val="243882984"/>
                  </a:ext>
                </a:extLst>
              </a:tr>
              <a:tr h="370840">
                <a:tc>
                  <a:txBody>
                    <a:bodyPr/>
                    <a:lstStyle/>
                    <a:p>
                      <a:pPr algn="ctr"/>
                      <a:r>
                        <a:rPr lang="fr-CA" sz="2400" dirty="0"/>
                        <a:t>~</a:t>
                      </a:r>
                    </a:p>
                  </a:txBody>
                  <a:tcPr/>
                </a:tc>
                <a:tc>
                  <a:txBody>
                    <a:bodyPr/>
                    <a:lstStyle/>
                    <a:p>
                      <a:r>
                        <a:rPr lang="fr-CA" dirty="0"/>
                        <a:t>Paquetage</a:t>
                      </a:r>
                    </a:p>
                  </a:txBody>
                  <a:tcPr/>
                </a:tc>
                <a:extLst>
                  <a:ext uri="{0D108BD9-81ED-4DB2-BD59-A6C34878D82A}">
                    <a16:rowId xmlns:a16="http://schemas.microsoft.com/office/drawing/2014/main" val="2380778917"/>
                  </a:ext>
                </a:extLst>
              </a:tr>
              <a:tr h="370840">
                <a:tc>
                  <a:txBody>
                    <a:bodyPr/>
                    <a:lstStyle/>
                    <a:p>
                      <a:pPr algn="ctr"/>
                      <a:r>
                        <a:rPr lang="fr-CA" sz="2400" dirty="0"/>
                        <a:t>/</a:t>
                      </a:r>
                    </a:p>
                  </a:txBody>
                  <a:tcPr/>
                </a:tc>
                <a:tc>
                  <a:txBody>
                    <a:bodyPr/>
                    <a:lstStyle/>
                    <a:p>
                      <a:r>
                        <a:rPr lang="fr-CA" dirty="0"/>
                        <a:t>Dérivé</a:t>
                      </a:r>
                    </a:p>
                  </a:txBody>
                  <a:tcPr/>
                </a:tc>
                <a:extLst>
                  <a:ext uri="{0D108BD9-81ED-4DB2-BD59-A6C34878D82A}">
                    <a16:rowId xmlns:a16="http://schemas.microsoft.com/office/drawing/2014/main" val="2528755987"/>
                  </a:ext>
                </a:extLst>
              </a:tr>
              <a:tr h="370840">
                <a:tc>
                  <a:txBody>
                    <a:bodyPr/>
                    <a:lstStyle/>
                    <a:p>
                      <a:pPr algn="ctr"/>
                      <a:r>
                        <a:rPr lang="fr-CA" dirty="0"/>
                        <a:t>___ (souligné)</a:t>
                      </a:r>
                    </a:p>
                  </a:txBody>
                  <a:tcPr/>
                </a:tc>
                <a:tc>
                  <a:txBody>
                    <a:bodyPr/>
                    <a:lstStyle/>
                    <a:p>
                      <a:r>
                        <a:rPr lang="fr-CA" dirty="0"/>
                        <a:t>statique</a:t>
                      </a:r>
                    </a:p>
                  </a:txBody>
                  <a:tcPr/>
                </a:tc>
                <a:extLst>
                  <a:ext uri="{0D108BD9-81ED-4DB2-BD59-A6C34878D82A}">
                    <a16:rowId xmlns:a16="http://schemas.microsoft.com/office/drawing/2014/main" val="2065512118"/>
                  </a:ext>
                </a:extLst>
              </a:tr>
            </a:tbl>
          </a:graphicData>
        </a:graphic>
      </p:graphicFrame>
      <p:pic>
        <p:nvPicPr>
          <p:cNvPr id="14" name="Image 13">
            <a:extLst>
              <a:ext uri="{FF2B5EF4-FFF2-40B4-BE49-F238E27FC236}">
                <a16:creationId xmlns:a16="http://schemas.microsoft.com/office/drawing/2014/main" id="{20A57B60-E738-4C4A-8974-D65712727D71}"/>
              </a:ext>
            </a:extLst>
          </p:cNvPr>
          <p:cNvPicPr>
            <a:picLocks noChangeAspect="1"/>
          </p:cNvPicPr>
          <p:nvPr/>
        </p:nvPicPr>
        <p:blipFill>
          <a:blip r:embed="rId2"/>
          <a:stretch>
            <a:fillRect/>
          </a:stretch>
        </p:blipFill>
        <p:spPr>
          <a:xfrm>
            <a:off x="4572000" y="2209800"/>
            <a:ext cx="3771900" cy="2319719"/>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42585741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Autofit/>
          </a:bodyPr>
          <a:lstStyle/>
          <a:p>
            <a:pPr lvl="2" algn="l"/>
            <a:r>
              <a:rPr lang="fr-CA" sz="2800" dirty="0">
                <a:solidFill>
                  <a:schemeClr val="accent1"/>
                </a:solidFill>
              </a:rPr>
              <a:t>Cardinalité à chaque extrémité de l’association</a:t>
            </a:r>
          </a:p>
        </p:txBody>
      </p:sp>
      <p:sp>
        <p:nvSpPr>
          <p:cNvPr id="24" name="Subtitle 23"/>
          <p:cNvSpPr>
            <a:spLocks noGrp="1"/>
          </p:cNvSpPr>
          <p:nvPr>
            <p:ph type="subTitle" idx="1"/>
          </p:nvPr>
        </p:nvSpPr>
        <p:spPr>
          <a:xfrm>
            <a:off x="152401" y="1295400"/>
            <a:ext cx="7086599" cy="1295399"/>
          </a:xfrm>
        </p:spPr>
        <p:txBody>
          <a:bodyPr>
            <a:normAutofit/>
          </a:bodyPr>
          <a:lstStyle/>
          <a:p>
            <a:pPr lvl="2" algn="l"/>
            <a:r>
              <a:rPr lang="fr-CA" dirty="0">
                <a:solidFill>
                  <a:schemeClr val="tx2"/>
                </a:solidFill>
              </a:rPr>
              <a:t>Relations et leurs cardinalités (min et max)</a:t>
            </a:r>
          </a:p>
          <a:p>
            <a:pPr lvl="2" algn="l"/>
            <a:endParaRPr lang="fr-CA" dirty="0">
              <a:solidFill>
                <a:schemeClr val="tx2"/>
              </a:solidFill>
            </a:endParaRPr>
          </a:p>
        </p:txBody>
      </p:sp>
      <p:graphicFrame>
        <p:nvGraphicFramePr>
          <p:cNvPr id="2" name="Tableau 2">
            <a:extLst>
              <a:ext uri="{FF2B5EF4-FFF2-40B4-BE49-F238E27FC236}">
                <a16:creationId xmlns:a16="http://schemas.microsoft.com/office/drawing/2014/main" id="{C67877F6-C9CC-4DDC-BEF3-F0F253C6BB78}"/>
              </a:ext>
            </a:extLst>
          </p:cNvPr>
          <p:cNvGraphicFramePr>
            <a:graphicFrameLocks noGrp="1"/>
          </p:cNvGraphicFramePr>
          <p:nvPr>
            <p:extLst>
              <p:ext uri="{D42A27DB-BD31-4B8C-83A1-F6EECF244321}">
                <p14:modId xmlns:p14="http://schemas.microsoft.com/office/powerpoint/2010/main" val="1740792676"/>
              </p:ext>
            </p:extLst>
          </p:nvPr>
        </p:nvGraphicFramePr>
        <p:xfrm>
          <a:off x="577468" y="2895600"/>
          <a:ext cx="3733800" cy="2392680"/>
        </p:xfrm>
        <a:graphic>
          <a:graphicData uri="http://schemas.openxmlformats.org/drawingml/2006/table">
            <a:tbl>
              <a:tblPr firstRow="1" bandRow="1">
                <a:tableStyleId>{21E4AEA4-8DFA-4A89-87EB-49C32662AFE0}</a:tableStyleId>
              </a:tblPr>
              <a:tblGrid>
                <a:gridCol w="1142999">
                  <a:extLst>
                    <a:ext uri="{9D8B030D-6E8A-4147-A177-3AD203B41FA5}">
                      <a16:colId xmlns:a16="http://schemas.microsoft.com/office/drawing/2014/main" val="2460665100"/>
                    </a:ext>
                  </a:extLst>
                </a:gridCol>
                <a:gridCol w="2590801">
                  <a:extLst>
                    <a:ext uri="{9D8B030D-6E8A-4147-A177-3AD203B41FA5}">
                      <a16:colId xmlns:a16="http://schemas.microsoft.com/office/drawing/2014/main" val="2911645807"/>
                    </a:ext>
                  </a:extLst>
                </a:gridCol>
              </a:tblGrid>
              <a:tr h="370840">
                <a:tc>
                  <a:txBody>
                    <a:bodyPr/>
                    <a:lstStyle/>
                    <a:p>
                      <a:r>
                        <a:rPr lang="fr-CA" dirty="0"/>
                        <a:t>Symboles</a:t>
                      </a:r>
                    </a:p>
                  </a:txBody>
                  <a:tcPr/>
                </a:tc>
                <a:tc>
                  <a:txBody>
                    <a:bodyPr/>
                    <a:lstStyle/>
                    <a:p>
                      <a:r>
                        <a:rPr lang="fr-CA" dirty="0"/>
                        <a:t>Définition</a:t>
                      </a:r>
                    </a:p>
                  </a:txBody>
                  <a:tcPr/>
                </a:tc>
                <a:extLst>
                  <a:ext uri="{0D108BD9-81ED-4DB2-BD59-A6C34878D82A}">
                    <a16:rowId xmlns:a16="http://schemas.microsoft.com/office/drawing/2014/main" val="4110721346"/>
                  </a:ext>
                </a:extLst>
              </a:tr>
              <a:tr h="370840">
                <a:tc>
                  <a:txBody>
                    <a:bodyPr/>
                    <a:lstStyle/>
                    <a:p>
                      <a:pPr algn="ctr"/>
                      <a:r>
                        <a:rPr lang="fr-CA" dirty="0"/>
                        <a:t>0..1</a:t>
                      </a:r>
                    </a:p>
                  </a:txBody>
                  <a:tcPr/>
                </a:tc>
                <a:tc>
                  <a:txBody>
                    <a:bodyPr/>
                    <a:lstStyle/>
                    <a:p>
                      <a:r>
                        <a:rPr lang="fr-CA" dirty="0"/>
                        <a:t>0 ou 1 (optionnel)</a:t>
                      </a:r>
                    </a:p>
                  </a:txBody>
                  <a:tcPr anchor="ctr"/>
                </a:tc>
                <a:extLst>
                  <a:ext uri="{0D108BD9-81ED-4DB2-BD59-A6C34878D82A}">
                    <a16:rowId xmlns:a16="http://schemas.microsoft.com/office/drawing/2014/main" val="1751610069"/>
                  </a:ext>
                </a:extLst>
              </a:tr>
              <a:tr h="370840">
                <a:tc>
                  <a:txBody>
                    <a:bodyPr/>
                    <a:lstStyle/>
                    <a:p>
                      <a:pPr algn="ctr"/>
                      <a:r>
                        <a:rPr lang="fr-CA" dirty="0"/>
                        <a:t>1..1</a:t>
                      </a:r>
                    </a:p>
                  </a:txBody>
                  <a:tcPr/>
                </a:tc>
                <a:tc>
                  <a:txBody>
                    <a:bodyPr/>
                    <a:lstStyle/>
                    <a:p>
                      <a:r>
                        <a:rPr lang="fr-CA" dirty="0"/>
                        <a:t>1 (obligatoire) </a:t>
                      </a:r>
                    </a:p>
                  </a:txBody>
                  <a:tcPr anchor="ctr"/>
                </a:tc>
                <a:extLst>
                  <a:ext uri="{0D108BD9-81ED-4DB2-BD59-A6C34878D82A}">
                    <a16:rowId xmlns:a16="http://schemas.microsoft.com/office/drawing/2014/main" val="535513339"/>
                  </a:ext>
                </a:extLst>
              </a:tr>
              <a:tr h="370840">
                <a:tc>
                  <a:txBody>
                    <a:bodyPr/>
                    <a:lstStyle/>
                    <a:p>
                      <a:pPr algn="ctr"/>
                      <a:r>
                        <a:rPr lang="fr-CA" dirty="0"/>
                        <a:t>0..n</a:t>
                      </a:r>
                    </a:p>
                    <a:p>
                      <a:pPr algn="ctr"/>
                      <a:r>
                        <a:rPr lang="fr-CA" dirty="0"/>
                        <a:t>0..*</a:t>
                      </a:r>
                    </a:p>
                  </a:txBody>
                  <a:tcPr/>
                </a:tc>
                <a:tc>
                  <a:txBody>
                    <a:bodyPr/>
                    <a:lstStyle/>
                    <a:p>
                      <a:r>
                        <a:rPr lang="fr-CA" dirty="0"/>
                        <a:t>0 à plusieurs (optionnel)</a:t>
                      </a:r>
                    </a:p>
                  </a:txBody>
                  <a:tcPr anchor="ctr"/>
                </a:tc>
                <a:extLst>
                  <a:ext uri="{0D108BD9-81ED-4DB2-BD59-A6C34878D82A}">
                    <a16:rowId xmlns:a16="http://schemas.microsoft.com/office/drawing/2014/main" val="1343721212"/>
                  </a:ext>
                </a:extLst>
              </a:tr>
              <a:tr h="370840">
                <a:tc>
                  <a:txBody>
                    <a:bodyPr/>
                    <a:lstStyle/>
                    <a:p>
                      <a:pPr algn="ctr"/>
                      <a:r>
                        <a:rPr lang="fr-CA" dirty="0"/>
                        <a:t>1..n</a:t>
                      </a:r>
                    </a:p>
                    <a:p>
                      <a:pPr algn="ctr"/>
                      <a:r>
                        <a:rPr lang="fr-CA" dirty="0"/>
                        <a:t>1..*</a:t>
                      </a:r>
                    </a:p>
                  </a:txBody>
                  <a:tcPr/>
                </a:tc>
                <a:tc>
                  <a:txBody>
                    <a:bodyPr/>
                    <a:lstStyle/>
                    <a:p>
                      <a:r>
                        <a:rPr lang="fr-CA" dirty="0"/>
                        <a:t>1 à plusieurs (obligatoire)</a:t>
                      </a:r>
                    </a:p>
                  </a:txBody>
                  <a:tcPr anchor="ctr"/>
                </a:tc>
                <a:extLst>
                  <a:ext uri="{0D108BD9-81ED-4DB2-BD59-A6C34878D82A}">
                    <a16:rowId xmlns:a16="http://schemas.microsoft.com/office/drawing/2014/main" val="1262689393"/>
                  </a:ext>
                </a:extLst>
              </a:tr>
            </a:tbl>
          </a:graphicData>
        </a:graphic>
      </p:graphicFrame>
      <p:pic>
        <p:nvPicPr>
          <p:cNvPr id="9" name="Image 8">
            <a:extLst>
              <a:ext uri="{FF2B5EF4-FFF2-40B4-BE49-F238E27FC236}">
                <a16:creationId xmlns:a16="http://schemas.microsoft.com/office/drawing/2014/main" id="{167BC7AC-1B3E-49AB-883F-1BF713711D32}"/>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Lst>
          </a:blip>
          <a:stretch>
            <a:fillRect/>
          </a:stretch>
        </p:blipFill>
        <p:spPr>
          <a:xfrm>
            <a:off x="4691351" y="2620911"/>
            <a:ext cx="3875181" cy="3079117"/>
          </a:xfrm>
          <a:prstGeom prst="rect">
            <a:avLst/>
          </a:prstGeom>
          <a:ln>
            <a:noFill/>
          </a:ln>
          <a:effectLst>
            <a:softEdge rad="112500"/>
          </a:effectLst>
        </p:spPr>
      </p:pic>
    </p:spTree>
    <p:extLst>
      <p:ext uri="{BB962C8B-B14F-4D97-AF65-F5344CB8AC3E}">
        <p14:creationId xmlns:p14="http://schemas.microsoft.com/office/powerpoint/2010/main" val="1264392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normAutofit fontScale="90000"/>
          </a:bodyPr>
          <a:lstStyle/>
          <a:p>
            <a:pPr marL="914400" lvl="2" algn="l"/>
            <a:r>
              <a:rPr lang="fr-CA" sz="4000" dirty="0">
                <a:solidFill>
                  <a:schemeClr val="accent1"/>
                </a:solidFill>
              </a:rPr>
              <a:t>Relations et leurs cardinalités</a:t>
            </a:r>
          </a:p>
        </p:txBody>
      </p:sp>
      <p:sp>
        <p:nvSpPr>
          <p:cNvPr id="24" name="Subtitle 23"/>
          <p:cNvSpPr>
            <a:spLocks noGrp="1"/>
          </p:cNvSpPr>
          <p:nvPr>
            <p:ph type="subTitle" idx="1"/>
          </p:nvPr>
        </p:nvSpPr>
        <p:spPr/>
        <p:txBody>
          <a:bodyPr>
            <a:normAutofit/>
          </a:bodyPr>
          <a:lstStyle/>
          <a:p>
            <a:pPr marL="914400" lvl="1" indent="-457200" algn="l">
              <a:buFont typeface="Courier New" panose="02070309020205020404" pitchFamily="49" charset="0"/>
              <a:buChar char="o"/>
            </a:pPr>
            <a:r>
              <a:rPr lang="fr-CA" sz="2400" dirty="0">
                <a:solidFill>
                  <a:schemeClr val="accent1"/>
                </a:solidFill>
              </a:rPr>
              <a:t>Symboles</a:t>
            </a:r>
          </a:p>
        </p:txBody>
      </p:sp>
      <p:sp>
        <p:nvSpPr>
          <p:cNvPr id="6" name="Rectangle 5">
            <a:extLst>
              <a:ext uri="{FF2B5EF4-FFF2-40B4-BE49-F238E27FC236}">
                <a16:creationId xmlns:a16="http://schemas.microsoft.com/office/drawing/2014/main" id="{7563431C-37D5-405B-BB0C-726F3B6183D1}"/>
              </a:ext>
            </a:extLst>
          </p:cNvPr>
          <p:cNvSpPr/>
          <p:nvPr/>
        </p:nvSpPr>
        <p:spPr>
          <a:xfrm>
            <a:off x="762000" y="2362200"/>
            <a:ext cx="1752600" cy="652462"/>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fr-CA" dirty="0">
                <a:solidFill>
                  <a:schemeClr val="tx1"/>
                </a:solidFill>
              </a:rPr>
              <a:t>Employé</a:t>
            </a:r>
          </a:p>
        </p:txBody>
      </p:sp>
      <p:sp>
        <p:nvSpPr>
          <p:cNvPr id="9" name="Rectangle 8">
            <a:extLst>
              <a:ext uri="{FF2B5EF4-FFF2-40B4-BE49-F238E27FC236}">
                <a16:creationId xmlns:a16="http://schemas.microsoft.com/office/drawing/2014/main" id="{9AF4F170-F69C-4F88-98F0-53F239181D05}"/>
              </a:ext>
            </a:extLst>
          </p:cNvPr>
          <p:cNvSpPr/>
          <p:nvPr/>
        </p:nvSpPr>
        <p:spPr>
          <a:xfrm>
            <a:off x="6638925" y="2362200"/>
            <a:ext cx="1752600" cy="652462"/>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fr-CA" dirty="0">
                <a:solidFill>
                  <a:schemeClr val="tx1"/>
                </a:solidFill>
              </a:rPr>
              <a:t>Département</a:t>
            </a:r>
          </a:p>
        </p:txBody>
      </p:sp>
      <p:sp>
        <p:nvSpPr>
          <p:cNvPr id="28" name="Rectangle 27">
            <a:extLst>
              <a:ext uri="{FF2B5EF4-FFF2-40B4-BE49-F238E27FC236}">
                <a16:creationId xmlns:a16="http://schemas.microsoft.com/office/drawing/2014/main" id="{38C7752E-2E5C-4355-98EE-247CD150DD86}"/>
              </a:ext>
            </a:extLst>
          </p:cNvPr>
          <p:cNvSpPr/>
          <p:nvPr/>
        </p:nvSpPr>
        <p:spPr>
          <a:xfrm>
            <a:off x="762000" y="3543300"/>
            <a:ext cx="1752600" cy="6096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fr-CA" dirty="0">
                <a:solidFill>
                  <a:schemeClr val="tx1"/>
                </a:solidFill>
              </a:rPr>
              <a:t>Étudiant</a:t>
            </a:r>
          </a:p>
        </p:txBody>
      </p:sp>
      <p:sp>
        <p:nvSpPr>
          <p:cNvPr id="29" name="Rectangle 28">
            <a:extLst>
              <a:ext uri="{FF2B5EF4-FFF2-40B4-BE49-F238E27FC236}">
                <a16:creationId xmlns:a16="http://schemas.microsoft.com/office/drawing/2014/main" id="{5BBF85A1-77E4-44B6-9471-07683EC6C2B2}"/>
              </a:ext>
            </a:extLst>
          </p:cNvPr>
          <p:cNvSpPr/>
          <p:nvPr/>
        </p:nvSpPr>
        <p:spPr>
          <a:xfrm>
            <a:off x="6638925" y="3543300"/>
            <a:ext cx="1752600" cy="6096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fr-CA" dirty="0">
                <a:solidFill>
                  <a:schemeClr val="tx1"/>
                </a:solidFill>
              </a:rPr>
              <a:t>Cours</a:t>
            </a:r>
          </a:p>
        </p:txBody>
      </p:sp>
      <p:sp>
        <p:nvSpPr>
          <p:cNvPr id="30" name="Rectangle 29">
            <a:extLst>
              <a:ext uri="{FF2B5EF4-FFF2-40B4-BE49-F238E27FC236}">
                <a16:creationId xmlns:a16="http://schemas.microsoft.com/office/drawing/2014/main" id="{008A6AB8-0BE9-4383-A1CB-C8FE75E48DA7}"/>
              </a:ext>
            </a:extLst>
          </p:cNvPr>
          <p:cNvSpPr/>
          <p:nvPr/>
        </p:nvSpPr>
        <p:spPr>
          <a:xfrm>
            <a:off x="752475" y="4681538"/>
            <a:ext cx="1752600" cy="728662"/>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fr-CA" dirty="0">
                <a:solidFill>
                  <a:schemeClr val="tx1"/>
                </a:solidFill>
              </a:rPr>
              <a:t>Commande</a:t>
            </a:r>
          </a:p>
        </p:txBody>
      </p:sp>
      <p:sp>
        <p:nvSpPr>
          <p:cNvPr id="31" name="Rectangle 30">
            <a:extLst>
              <a:ext uri="{FF2B5EF4-FFF2-40B4-BE49-F238E27FC236}">
                <a16:creationId xmlns:a16="http://schemas.microsoft.com/office/drawing/2014/main" id="{17E07E0D-038E-40AF-9B26-E583C1FA1682}"/>
              </a:ext>
            </a:extLst>
          </p:cNvPr>
          <p:cNvSpPr/>
          <p:nvPr/>
        </p:nvSpPr>
        <p:spPr>
          <a:xfrm>
            <a:off x="6629400" y="4681538"/>
            <a:ext cx="1752600" cy="728662"/>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fr-CA" dirty="0">
                <a:solidFill>
                  <a:schemeClr val="tx1"/>
                </a:solidFill>
              </a:rPr>
              <a:t>Facture</a:t>
            </a:r>
          </a:p>
        </p:txBody>
      </p:sp>
      <p:cxnSp>
        <p:nvCxnSpPr>
          <p:cNvPr id="3" name="Connecteur droit 2">
            <a:extLst>
              <a:ext uri="{FF2B5EF4-FFF2-40B4-BE49-F238E27FC236}">
                <a16:creationId xmlns:a16="http://schemas.microsoft.com/office/drawing/2014/main" id="{0E28797F-DF79-4393-96C7-5713CA2E939D}"/>
              </a:ext>
            </a:extLst>
          </p:cNvPr>
          <p:cNvCxnSpPr>
            <a:stCxn id="6" idx="3"/>
            <a:endCxn id="9" idx="1"/>
          </p:cNvCxnSpPr>
          <p:nvPr/>
        </p:nvCxnSpPr>
        <p:spPr>
          <a:xfrm>
            <a:off x="2514600" y="2688431"/>
            <a:ext cx="412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C014934A-93DC-4D7C-AAED-F8A872090AFB}"/>
              </a:ext>
            </a:extLst>
          </p:cNvPr>
          <p:cNvSpPr txBox="1"/>
          <p:nvPr/>
        </p:nvSpPr>
        <p:spPr>
          <a:xfrm>
            <a:off x="2706939" y="2226990"/>
            <a:ext cx="584488" cy="369332"/>
          </a:xfrm>
          <a:prstGeom prst="rect">
            <a:avLst/>
          </a:prstGeom>
          <a:noFill/>
        </p:spPr>
        <p:txBody>
          <a:bodyPr wrap="square" rtlCol="0">
            <a:spAutoFit/>
          </a:bodyPr>
          <a:lstStyle/>
          <a:p>
            <a:r>
              <a:rPr lang="fr-CA" dirty="0">
                <a:solidFill>
                  <a:schemeClr val="accent5"/>
                </a:solidFill>
              </a:rPr>
              <a:t>1..N</a:t>
            </a:r>
          </a:p>
        </p:txBody>
      </p:sp>
      <p:sp>
        <p:nvSpPr>
          <p:cNvPr id="50" name="ZoneTexte 49">
            <a:extLst>
              <a:ext uri="{FF2B5EF4-FFF2-40B4-BE49-F238E27FC236}">
                <a16:creationId xmlns:a16="http://schemas.microsoft.com/office/drawing/2014/main" id="{4F2EA344-2614-4C5F-9D8A-614316E04213}"/>
              </a:ext>
            </a:extLst>
          </p:cNvPr>
          <p:cNvSpPr txBox="1"/>
          <p:nvPr/>
        </p:nvSpPr>
        <p:spPr>
          <a:xfrm>
            <a:off x="5953125" y="2799514"/>
            <a:ext cx="584488" cy="369332"/>
          </a:xfrm>
          <a:prstGeom prst="rect">
            <a:avLst/>
          </a:prstGeom>
          <a:noFill/>
        </p:spPr>
        <p:txBody>
          <a:bodyPr wrap="square" rtlCol="0">
            <a:spAutoFit/>
          </a:bodyPr>
          <a:lstStyle/>
          <a:p>
            <a:r>
              <a:rPr lang="fr-CA" dirty="0">
                <a:solidFill>
                  <a:schemeClr val="accent5"/>
                </a:solidFill>
              </a:rPr>
              <a:t>1..1</a:t>
            </a:r>
          </a:p>
        </p:txBody>
      </p:sp>
      <p:cxnSp>
        <p:nvCxnSpPr>
          <p:cNvPr id="51" name="Connecteur droit 50">
            <a:extLst>
              <a:ext uri="{FF2B5EF4-FFF2-40B4-BE49-F238E27FC236}">
                <a16:creationId xmlns:a16="http://schemas.microsoft.com/office/drawing/2014/main" id="{7081142C-A4EE-49E9-B7D9-14A741B05DC6}"/>
              </a:ext>
            </a:extLst>
          </p:cNvPr>
          <p:cNvCxnSpPr/>
          <p:nvPr/>
        </p:nvCxnSpPr>
        <p:spPr>
          <a:xfrm>
            <a:off x="2520457" y="3867278"/>
            <a:ext cx="412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58" name="ZoneTexte 57">
            <a:extLst>
              <a:ext uri="{FF2B5EF4-FFF2-40B4-BE49-F238E27FC236}">
                <a16:creationId xmlns:a16="http://schemas.microsoft.com/office/drawing/2014/main" id="{601957DA-BB00-4DF2-9238-257412F9725E}"/>
              </a:ext>
            </a:extLst>
          </p:cNvPr>
          <p:cNvSpPr txBox="1"/>
          <p:nvPr/>
        </p:nvSpPr>
        <p:spPr>
          <a:xfrm>
            <a:off x="2712796" y="3405837"/>
            <a:ext cx="584488" cy="369332"/>
          </a:xfrm>
          <a:prstGeom prst="rect">
            <a:avLst/>
          </a:prstGeom>
          <a:noFill/>
        </p:spPr>
        <p:txBody>
          <a:bodyPr wrap="square" rtlCol="0">
            <a:spAutoFit/>
          </a:bodyPr>
          <a:lstStyle/>
          <a:p>
            <a:r>
              <a:rPr lang="fr-CA" dirty="0">
                <a:solidFill>
                  <a:schemeClr val="accent5"/>
                </a:solidFill>
              </a:rPr>
              <a:t>0..N</a:t>
            </a:r>
          </a:p>
        </p:txBody>
      </p:sp>
      <p:sp>
        <p:nvSpPr>
          <p:cNvPr id="59" name="ZoneTexte 58">
            <a:extLst>
              <a:ext uri="{FF2B5EF4-FFF2-40B4-BE49-F238E27FC236}">
                <a16:creationId xmlns:a16="http://schemas.microsoft.com/office/drawing/2014/main" id="{C3E4A261-A815-4E6E-BBC7-E5DDD8FD4B7C}"/>
              </a:ext>
            </a:extLst>
          </p:cNvPr>
          <p:cNvSpPr txBox="1"/>
          <p:nvPr/>
        </p:nvSpPr>
        <p:spPr>
          <a:xfrm>
            <a:off x="5958982" y="3978361"/>
            <a:ext cx="584488" cy="369332"/>
          </a:xfrm>
          <a:prstGeom prst="rect">
            <a:avLst/>
          </a:prstGeom>
          <a:noFill/>
        </p:spPr>
        <p:txBody>
          <a:bodyPr wrap="square" rtlCol="0">
            <a:spAutoFit/>
          </a:bodyPr>
          <a:lstStyle/>
          <a:p>
            <a:r>
              <a:rPr lang="fr-CA" dirty="0">
                <a:solidFill>
                  <a:schemeClr val="accent5"/>
                </a:solidFill>
              </a:rPr>
              <a:t>1..N</a:t>
            </a:r>
          </a:p>
        </p:txBody>
      </p:sp>
      <p:cxnSp>
        <p:nvCxnSpPr>
          <p:cNvPr id="66" name="Connecteur droit 65">
            <a:extLst>
              <a:ext uri="{FF2B5EF4-FFF2-40B4-BE49-F238E27FC236}">
                <a16:creationId xmlns:a16="http://schemas.microsoft.com/office/drawing/2014/main" id="{1D479CCA-62B9-4303-8D67-1E01345B843A}"/>
              </a:ext>
            </a:extLst>
          </p:cNvPr>
          <p:cNvCxnSpPr/>
          <p:nvPr/>
        </p:nvCxnSpPr>
        <p:spPr>
          <a:xfrm>
            <a:off x="2505075" y="5033441"/>
            <a:ext cx="412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7" name="ZoneTexte 66">
            <a:extLst>
              <a:ext uri="{FF2B5EF4-FFF2-40B4-BE49-F238E27FC236}">
                <a16:creationId xmlns:a16="http://schemas.microsoft.com/office/drawing/2014/main" id="{C3D35CCD-5326-46D2-8E70-E5EB5E86216C}"/>
              </a:ext>
            </a:extLst>
          </p:cNvPr>
          <p:cNvSpPr txBox="1"/>
          <p:nvPr/>
        </p:nvSpPr>
        <p:spPr>
          <a:xfrm>
            <a:off x="2697414" y="4572000"/>
            <a:ext cx="584488" cy="369332"/>
          </a:xfrm>
          <a:prstGeom prst="rect">
            <a:avLst/>
          </a:prstGeom>
          <a:noFill/>
        </p:spPr>
        <p:txBody>
          <a:bodyPr wrap="square" rtlCol="0">
            <a:spAutoFit/>
          </a:bodyPr>
          <a:lstStyle/>
          <a:p>
            <a:r>
              <a:rPr lang="fr-CA" dirty="0">
                <a:solidFill>
                  <a:schemeClr val="accent5"/>
                </a:solidFill>
              </a:rPr>
              <a:t>1..1</a:t>
            </a:r>
          </a:p>
        </p:txBody>
      </p:sp>
      <p:sp>
        <p:nvSpPr>
          <p:cNvPr id="79" name="ZoneTexte 78">
            <a:extLst>
              <a:ext uri="{FF2B5EF4-FFF2-40B4-BE49-F238E27FC236}">
                <a16:creationId xmlns:a16="http://schemas.microsoft.com/office/drawing/2014/main" id="{5ABFCBC3-DB2F-421F-8708-3D6FDA650CDF}"/>
              </a:ext>
            </a:extLst>
          </p:cNvPr>
          <p:cNvSpPr txBox="1"/>
          <p:nvPr/>
        </p:nvSpPr>
        <p:spPr>
          <a:xfrm>
            <a:off x="5943600" y="5144524"/>
            <a:ext cx="584488" cy="369332"/>
          </a:xfrm>
          <a:prstGeom prst="rect">
            <a:avLst/>
          </a:prstGeom>
          <a:noFill/>
        </p:spPr>
        <p:txBody>
          <a:bodyPr wrap="square" rtlCol="0">
            <a:spAutoFit/>
          </a:bodyPr>
          <a:lstStyle/>
          <a:p>
            <a:r>
              <a:rPr lang="fr-CA" dirty="0">
                <a:solidFill>
                  <a:schemeClr val="accent5"/>
                </a:solidFill>
              </a:rPr>
              <a:t>0..1</a:t>
            </a:r>
          </a:p>
        </p:txBody>
      </p:sp>
    </p:spTree>
    <p:extLst>
      <p:ext uri="{BB962C8B-B14F-4D97-AF65-F5344CB8AC3E}">
        <p14:creationId xmlns:p14="http://schemas.microsoft.com/office/powerpoint/2010/main" val="3888722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normAutofit fontScale="90000"/>
          </a:bodyPr>
          <a:lstStyle/>
          <a:p>
            <a:pPr algn="l"/>
            <a:r>
              <a:rPr lang="fr-CA" sz="4000" dirty="0"/>
              <a:t>Normalisation</a:t>
            </a:r>
          </a:p>
        </p:txBody>
      </p:sp>
      <p:sp>
        <p:nvSpPr>
          <p:cNvPr id="24" name="Subtitle 23"/>
          <p:cNvSpPr>
            <a:spLocks noGrp="1"/>
          </p:cNvSpPr>
          <p:nvPr>
            <p:ph type="subTitle" idx="4294967295"/>
          </p:nvPr>
        </p:nvSpPr>
        <p:spPr>
          <a:xfrm>
            <a:off x="0" y="1066800"/>
            <a:ext cx="7086600" cy="5105400"/>
          </a:xfrm>
        </p:spPr>
        <p:txBody>
          <a:bodyPr>
            <a:normAutofit/>
          </a:bodyPr>
          <a:lstStyle/>
          <a:p>
            <a:pPr marL="914400" lvl="1" indent="-457200" algn="l">
              <a:buFont typeface="Courier New" panose="02070309020205020404" pitchFamily="49" charset="0"/>
              <a:buChar char="o"/>
            </a:pPr>
            <a:r>
              <a:rPr lang="fr-CA" sz="2400" dirty="0">
                <a:solidFill>
                  <a:schemeClr val="bg1">
                    <a:lumMod val="95000"/>
                  </a:schemeClr>
                </a:solidFill>
              </a:rPr>
              <a:t>En base de données relationnelles, il est impossible de représenter tous les concepts permis dans les modèles entités-relations.</a:t>
            </a:r>
          </a:p>
          <a:p>
            <a:pPr marL="914400" lvl="1" indent="-457200" algn="l">
              <a:buFont typeface="Courier New" panose="02070309020205020404" pitchFamily="49" charset="0"/>
              <a:buChar char="o"/>
            </a:pPr>
            <a:r>
              <a:rPr lang="fr-CA" sz="2400" dirty="0">
                <a:solidFill>
                  <a:schemeClr val="bg1">
                    <a:lumMod val="95000"/>
                  </a:schemeClr>
                </a:solidFill>
              </a:rPr>
              <a:t>Par exemple, une commande qui contient plusieurs produits commandés ne peut être modélisé physiquement en base de données directement.</a:t>
            </a:r>
          </a:p>
          <a:p>
            <a:pPr marL="914400" lvl="1" indent="-457200" algn="l">
              <a:buFont typeface="Courier New" panose="02070309020205020404" pitchFamily="49" charset="0"/>
              <a:buChar char="o"/>
            </a:pPr>
            <a:r>
              <a:rPr lang="fr-CA" sz="2400" dirty="0">
                <a:solidFill>
                  <a:schemeClr val="bg1">
                    <a:lumMod val="95000"/>
                  </a:schemeClr>
                </a:solidFill>
              </a:rPr>
              <a:t>Il existe donc des règles pour normaliser nos modèles de données.</a:t>
            </a:r>
          </a:p>
        </p:txBody>
      </p:sp>
    </p:spTree>
    <p:extLst>
      <p:ext uri="{BB962C8B-B14F-4D97-AF65-F5344CB8AC3E}">
        <p14:creationId xmlns:p14="http://schemas.microsoft.com/office/powerpoint/2010/main" val="3694084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7086599" cy="5105400"/>
          </a:xfrm>
        </p:spPr>
        <p:txBody>
          <a:bodyPr>
            <a:normAutofit/>
          </a:bodyPr>
          <a:lstStyle/>
          <a:p>
            <a:pPr marL="914400" lvl="1" indent="-457200" algn="l">
              <a:buFont typeface="Courier New" panose="02070309020205020404" pitchFamily="49" charset="0"/>
              <a:buChar char="o"/>
            </a:pPr>
            <a:r>
              <a:rPr lang="fr-CA" dirty="0">
                <a:solidFill>
                  <a:schemeClr val="tx2"/>
                </a:solidFill>
              </a:rPr>
              <a:t>Pour suivre le processus de normalisation à la lettre, il faut appliquer règles de formes normales</a:t>
            </a:r>
          </a:p>
          <a:p>
            <a:pPr marL="914400" lvl="1" indent="-457200" algn="l">
              <a:buFont typeface="Courier New" panose="02070309020205020404" pitchFamily="49" charset="0"/>
              <a:buChar char="o"/>
            </a:pPr>
            <a:r>
              <a:rPr lang="fr-CA" dirty="0">
                <a:solidFill>
                  <a:schemeClr val="tx2"/>
                </a:solidFill>
              </a:rPr>
              <a:t>On compte environ 9 formes normales</a:t>
            </a:r>
          </a:p>
          <a:p>
            <a:pPr marL="914400" lvl="1" indent="-457200" algn="l">
              <a:buFont typeface="Courier New" panose="02070309020205020404" pitchFamily="49" charset="0"/>
              <a:buChar char="o"/>
            </a:pPr>
            <a:r>
              <a:rPr lang="fr-CA" dirty="0">
                <a:solidFill>
                  <a:schemeClr val="tx2"/>
                </a:solidFill>
              </a:rPr>
              <a:t>Cependant, pour avoir un modèle fonctionnel, il n’est pas nécessaire de les appliquer toutes.</a:t>
            </a:r>
          </a:p>
          <a:p>
            <a:pPr marL="914400" lvl="1" indent="-457200" algn="l">
              <a:buFont typeface="Courier New" panose="02070309020205020404" pitchFamily="49" charset="0"/>
              <a:buChar char="o"/>
            </a:pPr>
            <a:r>
              <a:rPr lang="fr-CA" dirty="0">
                <a:solidFill>
                  <a:schemeClr val="tx2"/>
                </a:solidFill>
              </a:rPr>
              <a:t>Un bon modèle applique les 3-4 premières formes normales.</a:t>
            </a:r>
          </a:p>
        </p:txBody>
      </p:sp>
    </p:spTree>
    <p:extLst>
      <p:ext uri="{BB962C8B-B14F-4D97-AF65-F5344CB8AC3E}">
        <p14:creationId xmlns:p14="http://schemas.microsoft.com/office/powerpoint/2010/main" val="4670558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8839199" cy="5105400"/>
          </a:xfrm>
        </p:spPr>
        <p:txBody>
          <a:bodyPr>
            <a:normAutofit/>
          </a:bodyPr>
          <a:lstStyle/>
          <a:p>
            <a:pPr lvl="1" algn="l"/>
            <a:r>
              <a:rPr lang="fr-CA" dirty="0">
                <a:solidFill>
                  <a:schemeClr val="tx2"/>
                </a:solidFill>
              </a:rPr>
              <a:t>1</a:t>
            </a:r>
            <a:r>
              <a:rPr lang="fr-CA" baseline="30000" dirty="0">
                <a:solidFill>
                  <a:schemeClr val="tx2"/>
                </a:solidFill>
              </a:rPr>
              <a:t>ère</a:t>
            </a:r>
            <a:r>
              <a:rPr lang="fr-CA" dirty="0">
                <a:solidFill>
                  <a:schemeClr val="tx2"/>
                </a:solidFill>
              </a:rPr>
              <a:t> forme normale (1FN)</a:t>
            </a:r>
          </a:p>
          <a:p>
            <a:pPr marL="914400" lvl="1" indent="-457200" algn="l">
              <a:buFont typeface="Courier New" panose="02070309020205020404" pitchFamily="49" charset="0"/>
              <a:buChar char="o"/>
            </a:pPr>
            <a:r>
              <a:rPr lang="fr-CA" dirty="0">
                <a:solidFill>
                  <a:schemeClr val="tx2"/>
                </a:solidFill>
              </a:rPr>
              <a:t>Une entité respecte la 1ère forme normale si et seulement si :</a:t>
            </a:r>
          </a:p>
          <a:p>
            <a:pPr marL="1371600" lvl="2" indent="-457200" algn="l">
              <a:buFont typeface="Courier New" panose="02070309020205020404" pitchFamily="49" charset="0"/>
              <a:buChar char="o"/>
            </a:pPr>
            <a:endParaRPr lang="fr-CA" dirty="0">
              <a:solidFill>
                <a:schemeClr val="tx2"/>
              </a:solidFill>
            </a:endParaRPr>
          </a:p>
          <a:p>
            <a:pPr marL="1371600" lvl="2" indent="-457200" algn="l">
              <a:buFont typeface="Courier New" panose="02070309020205020404" pitchFamily="49" charset="0"/>
              <a:buChar char="o"/>
            </a:pPr>
            <a:r>
              <a:rPr lang="fr-CA" dirty="0">
                <a:solidFill>
                  <a:schemeClr val="tx2"/>
                </a:solidFill>
              </a:rPr>
              <a:t>Tous les attributs sont atomiques (valeur scalaire, indivisible).</a:t>
            </a:r>
          </a:p>
        </p:txBody>
      </p:sp>
    </p:spTree>
    <p:extLst>
      <p:ext uri="{BB962C8B-B14F-4D97-AF65-F5344CB8AC3E}">
        <p14:creationId xmlns:p14="http://schemas.microsoft.com/office/powerpoint/2010/main" val="4176332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8839199" cy="5105400"/>
          </a:xfrm>
        </p:spPr>
        <p:txBody>
          <a:bodyPr>
            <a:normAutofit/>
          </a:bodyPr>
          <a:lstStyle/>
          <a:p>
            <a:pPr lvl="1" algn="l"/>
            <a:r>
              <a:rPr lang="fr-CA" dirty="0">
                <a:solidFill>
                  <a:schemeClr val="tx2"/>
                </a:solidFill>
              </a:rPr>
              <a:t>1</a:t>
            </a:r>
            <a:r>
              <a:rPr lang="fr-CA" baseline="30000" dirty="0">
                <a:solidFill>
                  <a:schemeClr val="tx2"/>
                </a:solidFill>
              </a:rPr>
              <a:t>ère</a:t>
            </a:r>
            <a:r>
              <a:rPr lang="fr-CA" dirty="0">
                <a:solidFill>
                  <a:schemeClr val="tx2"/>
                </a:solidFill>
              </a:rPr>
              <a:t> forme normale</a:t>
            </a:r>
          </a:p>
        </p:txBody>
      </p:sp>
      <p:pic>
        <p:nvPicPr>
          <p:cNvPr id="3" name="Image 2">
            <a:extLst>
              <a:ext uri="{FF2B5EF4-FFF2-40B4-BE49-F238E27FC236}">
                <a16:creationId xmlns:a16="http://schemas.microsoft.com/office/drawing/2014/main" id="{7991FBAB-4420-4AE7-9EDC-D979BDC0F5FB}"/>
              </a:ext>
            </a:extLst>
          </p:cNvPr>
          <p:cNvPicPr>
            <a:picLocks noChangeAspect="1"/>
          </p:cNvPicPr>
          <p:nvPr/>
        </p:nvPicPr>
        <p:blipFill>
          <a:blip r:embed="rId2"/>
          <a:stretch>
            <a:fillRect/>
          </a:stretch>
        </p:blipFill>
        <p:spPr>
          <a:xfrm>
            <a:off x="79620" y="2000126"/>
            <a:ext cx="8984759" cy="2857748"/>
          </a:xfrm>
          <a:prstGeom prst="rect">
            <a:avLst/>
          </a:prstGeom>
        </p:spPr>
      </p:pic>
      <p:sp>
        <p:nvSpPr>
          <p:cNvPr id="2" name="Rectangle : coins arrondis 1">
            <a:extLst>
              <a:ext uri="{FF2B5EF4-FFF2-40B4-BE49-F238E27FC236}">
                <a16:creationId xmlns:a16="http://schemas.microsoft.com/office/drawing/2014/main" id="{8394D0C9-5C21-4700-B998-A57A845C778C}"/>
              </a:ext>
            </a:extLst>
          </p:cNvPr>
          <p:cNvSpPr/>
          <p:nvPr/>
        </p:nvSpPr>
        <p:spPr>
          <a:xfrm>
            <a:off x="2561629" y="2769066"/>
            <a:ext cx="1108364" cy="30480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Rectangle : coins arrondis 5">
            <a:extLst>
              <a:ext uri="{FF2B5EF4-FFF2-40B4-BE49-F238E27FC236}">
                <a16:creationId xmlns:a16="http://schemas.microsoft.com/office/drawing/2014/main" id="{5E8E6C61-3A9E-4315-85EE-88ACB9A71112}"/>
              </a:ext>
            </a:extLst>
          </p:cNvPr>
          <p:cNvSpPr/>
          <p:nvPr/>
        </p:nvSpPr>
        <p:spPr>
          <a:xfrm>
            <a:off x="7343772" y="2769066"/>
            <a:ext cx="1108364" cy="507534"/>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1501001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1" presetClass="entr" presetSubtype="0" fill="hold" grpId="1"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1000" fill="hold"/>
                                        <p:tgtEl>
                                          <p:spTgt spid="2"/>
                                        </p:tgtEl>
                                        <p:attrNameLst>
                                          <p:attrName>ppt_w</p:attrName>
                                        </p:attrNameLst>
                                      </p:cBhvr>
                                      <p:tavLst>
                                        <p:tav tm="0">
                                          <p:val>
                                            <p:fltVal val="0"/>
                                          </p:val>
                                        </p:tav>
                                        <p:tav tm="100000">
                                          <p:val>
                                            <p:strVal val="#ppt_w"/>
                                          </p:val>
                                        </p:tav>
                                      </p:tavLst>
                                    </p:anim>
                                    <p:anim calcmode="lin" valueType="num">
                                      <p:cBhvr>
                                        <p:cTn id="12" dur="1000" fill="hold"/>
                                        <p:tgtEl>
                                          <p:spTgt spid="2"/>
                                        </p:tgtEl>
                                        <p:attrNameLst>
                                          <p:attrName>ppt_h</p:attrName>
                                        </p:attrNameLst>
                                      </p:cBhvr>
                                      <p:tavLst>
                                        <p:tav tm="0">
                                          <p:val>
                                            <p:fltVal val="0"/>
                                          </p:val>
                                        </p:tav>
                                        <p:tav tm="100000">
                                          <p:val>
                                            <p:strVal val="#ppt_h"/>
                                          </p:val>
                                        </p:tav>
                                      </p:tavLst>
                                    </p:anim>
                                    <p:anim calcmode="lin" valueType="num">
                                      <p:cBhvr>
                                        <p:cTn id="13" dur="1000" fill="hold"/>
                                        <p:tgtEl>
                                          <p:spTgt spid="2"/>
                                        </p:tgtEl>
                                        <p:attrNameLst>
                                          <p:attrName>style.rotation</p:attrName>
                                        </p:attrNameLst>
                                      </p:cBhvr>
                                      <p:tavLst>
                                        <p:tav tm="0">
                                          <p:val>
                                            <p:fltVal val="90"/>
                                          </p:val>
                                        </p:tav>
                                        <p:tav tm="100000">
                                          <p:val>
                                            <p:fltVal val="0"/>
                                          </p:val>
                                        </p:tav>
                                      </p:tavLst>
                                    </p:anim>
                                    <p:animEffect transition="in" filter="fade">
                                      <p:cBhvr>
                                        <p:cTn id="14" dur="10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1000" fill="hold"/>
                                        <p:tgtEl>
                                          <p:spTgt spid="6"/>
                                        </p:tgtEl>
                                        <p:attrNameLst>
                                          <p:attrName>ppt_w</p:attrName>
                                        </p:attrNameLst>
                                      </p:cBhvr>
                                      <p:tavLst>
                                        <p:tav tm="0">
                                          <p:val>
                                            <p:fltVal val="0"/>
                                          </p:val>
                                        </p:tav>
                                        <p:tav tm="100000">
                                          <p:val>
                                            <p:strVal val="#ppt_w"/>
                                          </p:val>
                                        </p:tav>
                                      </p:tavLst>
                                    </p:anim>
                                    <p:anim calcmode="lin" valueType="num">
                                      <p:cBhvr>
                                        <p:cTn id="20" dur="1000" fill="hold"/>
                                        <p:tgtEl>
                                          <p:spTgt spid="6"/>
                                        </p:tgtEl>
                                        <p:attrNameLst>
                                          <p:attrName>ppt_h</p:attrName>
                                        </p:attrNameLst>
                                      </p:cBhvr>
                                      <p:tavLst>
                                        <p:tav tm="0">
                                          <p:val>
                                            <p:fltVal val="0"/>
                                          </p:val>
                                        </p:tav>
                                        <p:tav tm="100000">
                                          <p:val>
                                            <p:strVal val="#ppt_h"/>
                                          </p:val>
                                        </p:tav>
                                      </p:tavLst>
                                    </p:anim>
                                    <p:anim calcmode="lin" valueType="num">
                                      <p:cBhvr>
                                        <p:cTn id="21" dur="1000" fill="hold"/>
                                        <p:tgtEl>
                                          <p:spTgt spid="6"/>
                                        </p:tgtEl>
                                        <p:attrNameLst>
                                          <p:attrName>style.rotation</p:attrName>
                                        </p:attrNameLst>
                                      </p:cBhvr>
                                      <p:tavLst>
                                        <p:tav tm="0">
                                          <p:val>
                                            <p:fltVal val="90"/>
                                          </p:val>
                                        </p:tav>
                                        <p:tav tm="100000">
                                          <p:val>
                                            <p:fltVal val="0"/>
                                          </p:val>
                                        </p:tav>
                                      </p:tavLst>
                                    </p:anim>
                                    <p:animEffect transition="in" filter="fade">
                                      <p:cBhvr>
                                        <p:cTn id="22"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6595" y="1110841"/>
            <a:ext cx="8839199" cy="5105400"/>
          </a:xfrm>
        </p:spPr>
        <p:txBody>
          <a:bodyPr>
            <a:normAutofit/>
          </a:bodyPr>
          <a:lstStyle/>
          <a:p>
            <a:pPr lvl="1" algn="l"/>
            <a:r>
              <a:rPr lang="fr-CA" dirty="0">
                <a:solidFill>
                  <a:schemeClr val="tx2"/>
                </a:solidFill>
              </a:rPr>
              <a:t>2</a:t>
            </a:r>
            <a:r>
              <a:rPr lang="fr-CA" baseline="30000" dirty="0">
                <a:solidFill>
                  <a:schemeClr val="tx2"/>
                </a:solidFill>
              </a:rPr>
              <a:t>e</a:t>
            </a:r>
            <a:r>
              <a:rPr lang="fr-CA" dirty="0">
                <a:solidFill>
                  <a:schemeClr val="tx2"/>
                </a:solidFill>
              </a:rPr>
              <a:t> forme normale (2FN)</a:t>
            </a:r>
          </a:p>
          <a:p>
            <a:pPr marL="914400" lvl="1" indent="-457200" algn="l">
              <a:buFont typeface="Courier New" panose="02070309020205020404" pitchFamily="49" charset="0"/>
              <a:buChar char="o"/>
            </a:pPr>
            <a:r>
              <a:rPr lang="fr-CA" dirty="0">
                <a:solidFill>
                  <a:schemeClr val="tx2"/>
                </a:solidFill>
              </a:rPr>
              <a:t>Une entité respecte la 2e forme normale si et seulement si :</a:t>
            </a:r>
          </a:p>
          <a:p>
            <a:pPr marL="1371600" lvl="2" indent="-457200" algn="l">
              <a:buFont typeface="Courier New" panose="02070309020205020404" pitchFamily="49" charset="0"/>
              <a:buChar char="o"/>
            </a:pPr>
            <a:endParaRPr lang="fr-CA" dirty="0">
              <a:solidFill>
                <a:schemeClr val="tx2"/>
              </a:solidFill>
            </a:endParaRPr>
          </a:p>
          <a:p>
            <a:pPr marL="1371600" lvl="2" indent="-457200" algn="l">
              <a:buFont typeface="Courier New" panose="02070309020205020404" pitchFamily="49" charset="0"/>
              <a:buChar char="o"/>
            </a:pPr>
            <a:r>
              <a:rPr lang="fr-CA" dirty="0">
                <a:solidFill>
                  <a:schemeClr val="tx2"/>
                </a:solidFill>
              </a:rPr>
              <a:t>Elle respecte la 1ère forme normale;</a:t>
            </a:r>
          </a:p>
          <a:p>
            <a:pPr marL="1371600" lvl="2" indent="-457200" algn="l">
              <a:buFont typeface="Courier New" panose="02070309020205020404" pitchFamily="49" charset="0"/>
              <a:buChar char="o"/>
            </a:pPr>
            <a:r>
              <a:rPr lang="fr-CA" dirty="0">
                <a:solidFill>
                  <a:schemeClr val="tx2"/>
                </a:solidFill>
              </a:rPr>
              <a:t>Tous les attributs non clés sont complètement dépendants de la clé primaire (ne peuvent dépendre que d’une partie de la clé primaire).</a:t>
            </a:r>
          </a:p>
        </p:txBody>
      </p:sp>
    </p:spTree>
    <p:extLst>
      <p:ext uri="{BB962C8B-B14F-4D97-AF65-F5344CB8AC3E}">
        <p14:creationId xmlns:p14="http://schemas.microsoft.com/office/powerpoint/2010/main" val="18843816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8043C25B-0566-7247-6AB1-5CF5ACF74EDE}"/>
              </a:ext>
            </a:extLst>
          </p:cNvPr>
          <p:cNvSpPr>
            <a:spLocks noGrp="1"/>
          </p:cNvSpPr>
          <p:nvPr>
            <p:ph type="ctrTitle"/>
          </p:nvPr>
        </p:nvSpPr>
        <p:spPr/>
        <p:txBody>
          <a:bodyPr/>
          <a:lstStyle/>
          <a:p>
            <a:r>
              <a:rPr lang="fr-CA" dirty="0"/>
              <a:t>Sommaire</a:t>
            </a:r>
          </a:p>
        </p:txBody>
      </p:sp>
      <p:sp>
        <p:nvSpPr>
          <p:cNvPr id="3" name="Sous-titre 2">
            <a:extLst>
              <a:ext uri="{FF2B5EF4-FFF2-40B4-BE49-F238E27FC236}">
                <a16:creationId xmlns:a16="http://schemas.microsoft.com/office/drawing/2014/main" id="{EA68F3DB-A0A1-764C-868C-1582EE93506B}"/>
              </a:ext>
            </a:extLst>
          </p:cNvPr>
          <p:cNvSpPr>
            <a:spLocks noGrp="1"/>
          </p:cNvSpPr>
          <p:nvPr>
            <p:ph type="subTitle" idx="4294967295"/>
          </p:nvPr>
        </p:nvSpPr>
        <p:spPr>
          <a:xfrm>
            <a:off x="0" y="1143000"/>
            <a:ext cx="8991600" cy="5105400"/>
          </a:xfrm>
        </p:spPr>
        <p:txBody>
          <a:bodyPr/>
          <a:lstStyle/>
          <a:p>
            <a:endParaRPr lang="fr-CA" sz="4000" dirty="0">
              <a:solidFill>
                <a:schemeClr val="bg1"/>
              </a:solidFill>
            </a:endParaRPr>
          </a:p>
          <a:p>
            <a:endParaRPr lang="fr-CA" dirty="0">
              <a:solidFill>
                <a:schemeClr val="bg1"/>
              </a:solidFill>
            </a:endParaRPr>
          </a:p>
          <a:p>
            <a:pPr marL="800100" lvl="1" indent="-342900" algn="l">
              <a:buFont typeface="Courier New" panose="02070309020205020404" pitchFamily="49" charset="0"/>
              <a:buChar char="o"/>
            </a:pPr>
            <a:r>
              <a:rPr lang="fr-CA" sz="2400" dirty="0">
                <a:solidFill>
                  <a:schemeClr val="accent3"/>
                </a:solidFill>
              </a:rPr>
              <a:t>Relations</a:t>
            </a:r>
          </a:p>
          <a:p>
            <a:pPr marL="800100" lvl="1" indent="-342900" algn="l">
              <a:buFont typeface="Courier New" panose="02070309020205020404" pitchFamily="49" charset="0"/>
              <a:buChar char="o"/>
            </a:pPr>
            <a:r>
              <a:rPr lang="fr-CA" sz="2400" dirty="0">
                <a:solidFill>
                  <a:schemeClr val="accent3"/>
                </a:solidFill>
              </a:rPr>
              <a:t>Normalisation</a:t>
            </a:r>
          </a:p>
          <a:p>
            <a:pPr marL="800100" lvl="1" indent="-342900" algn="l">
              <a:buFont typeface="Courier New" panose="02070309020205020404" pitchFamily="49" charset="0"/>
              <a:buChar char="o"/>
            </a:pPr>
            <a:r>
              <a:rPr lang="fr-CA" sz="2400" dirty="0">
                <a:solidFill>
                  <a:schemeClr val="accent3"/>
                </a:solidFill>
              </a:rPr>
              <a:t>Modèle de classes UML (</a:t>
            </a:r>
            <a:r>
              <a:rPr lang="fr-CA" sz="2400" i="1" dirty="0" err="1">
                <a:solidFill>
                  <a:schemeClr val="accent3"/>
                </a:solidFill>
              </a:rPr>
              <a:t>Unified</a:t>
            </a:r>
            <a:r>
              <a:rPr lang="fr-CA" sz="2400" i="1" dirty="0">
                <a:solidFill>
                  <a:schemeClr val="accent3"/>
                </a:solidFill>
              </a:rPr>
              <a:t> Modification </a:t>
            </a:r>
            <a:r>
              <a:rPr lang="fr-CA" sz="2400" i="1" dirty="0" err="1">
                <a:solidFill>
                  <a:schemeClr val="accent3"/>
                </a:solidFill>
              </a:rPr>
              <a:t>Language</a:t>
            </a:r>
            <a:r>
              <a:rPr lang="fr-CA" sz="2400" i="1" dirty="0">
                <a:solidFill>
                  <a:schemeClr val="accent3"/>
                </a:solidFill>
              </a:rPr>
              <a:t>)</a:t>
            </a:r>
            <a:endParaRPr lang="fr-CA" sz="2400" dirty="0">
              <a:solidFill>
                <a:schemeClr val="accent3"/>
              </a:solidFill>
            </a:endParaRPr>
          </a:p>
          <a:p>
            <a:endParaRPr lang="fr-FR" dirty="0">
              <a:solidFill>
                <a:schemeClr val="bg1"/>
              </a:solidFill>
            </a:endParaRPr>
          </a:p>
        </p:txBody>
      </p:sp>
    </p:spTree>
    <p:extLst>
      <p:ext uri="{BB962C8B-B14F-4D97-AF65-F5344CB8AC3E}">
        <p14:creationId xmlns:p14="http://schemas.microsoft.com/office/powerpoint/2010/main" val="711194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8839199" cy="5105400"/>
          </a:xfrm>
        </p:spPr>
        <p:txBody>
          <a:bodyPr>
            <a:normAutofit/>
          </a:bodyPr>
          <a:lstStyle/>
          <a:p>
            <a:pPr lvl="1" algn="l"/>
            <a:r>
              <a:rPr lang="fr-CA" dirty="0">
                <a:solidFill>
                  <a:schemeClr val="tx2"/>
                </a:solidFill>
              </a:rPr>
              <a:t>2</a:t>
            </a:r>
            <a:r>
              <a:rPr lang="fr-CA" baseline="30000" dirty="0">
                <a:solidFill>
                  <a:schemeClr val="tx2"/>
                </a:solidFill>
              </a:rPr>
              <a:t>e</a:t>
            </a:r>
            <a:r>
              <a:rPr lang="fr-CA" dirty="0">
                <a:solidFill>
                  <a:schemeClr val="tx2"/>
                </a:solidFill>
              </a:rPr>
              <a:t> forme normale</a:t>
            </a:r>
          </a:p>
        </p:txBody>
      </p:sp>
      <p:pic>
        <p:nvPicPr>
          <p:cNvPr id="4" name="Image 3">
            <a:extLst>
              <a:ext uri="{FF2B5EF4-FFF2-40B4-BE49-F238E27FC236}">
                <a16:creationId xmlns:a16="http://schemas.microsoft.com/office/drawing/2014/main" id="{B7FB50F3-7C06-4573-B4DE-75343C82B291}"/>
              </a:ext>
            </a:extLst>
          </p:cNvPr>
          <p:cNvPicPr>
            <a:picLocks noChangeAspect="1"/>
          </p:cNvPicPr>
          <p:nvPr/>
        </p:nvPicPr>
        <p:blipFill>
          <a:blip r:embed="rId2"/>
          <a:stretch>
            <a:fillRect/>
          </a:stretch>
        </p:blipFill>
        <p:spPr>
          <a:xfrm>
            <a:off x="1386564" y="1710541"/>
            <a:ext cx="6370872" cy="3436918"/>
          </a:xfrm>
          <a:prstGeom prst="rect">
            <a:avLst/>
          </a:prstGeom>
        </p:spPr>
      </p:pic>
    </p:spTree>
    <p:extLst>
      <p:ext uri="{BB962C8B-B14F-4D97-AF65-F5344CB8AC3E}">
        <p14:creationId xmlns:p14="http://schemas.microsoft.com/office/powerpoint/2010/main" val="20903080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8839199" cy="5105400"/>
          </a:xfrm>
        </p:spPr>
        <p:txBody>
          <a:bodyPr>
            <a:normAutofit/>
          </a:bodyPr>
          <a:lstStyle/>
          <a:p>
            <a:pPr lvl="1" algn="l"/>
            <a:r>
              <a:rPr lang="fr-CA" dirty="0">
                <a:solidFill>
                  <a:schemeClr val="tx2"/>
                </a:solidFill>
              </a:rPr>
              <a:t>2</a:t>
            </a:r>
            <a:r>
              <a:rPr lang="fr-CA" baseline="30000" dirty="0">
                <a:solidFill>
                  <a:schemeClr val="tx2"/>
                </a:solidFill>
              </a:rPr>
              <a:t>e</a:t>
            </a:r>
            <a:r>
              <a:rPr lang="fr-CA" dirty="0">
                <a:solidFill>
                  <a:schemeClr val="tx2"/>
                </a:solidFill>
              </a:rPr>
              <a:t> forme normale</a:t>
            </a:r>
          </a:p>
        </p:txBody>
      </p:sp>
      <p:pic>
        <p:nvPicPr>
          <p:cNvPr id="4" name="Image 3">
            <a:extLst>
              <a:ext uri="{FF2B5EF4-FFF2-40B4-BE49-F238E27FC236}">
                <a16:creationId xmlns:a16="http://schemas.microsoft.com/office/drawing/2014/main" id="{937AD154-509D-4EF0-BEB5-931950920E92}"/>
              </a:ext>
            </a:extLst>
          </p:cNvPr>
          <p:cNvPicPr>
            <a:picLocks noChangeAspect="1"/>
          </p:cNvPicPr>
          <p:nvPr/>
        </p:nvPicPr>
        <p:blipFill>
          <a:blip r:embed="rId2"/>
          <a:stretch>
            <a:fillRect/>
          </a:stretch>
        </p:blipFill>
        <p:spPr>
          <a:xfrm>
            <a:off x="456843" y="1942971"/>
            <a:ext cx="8230313" cy="2972058"/>
          </a:xfrm>
          <a:prstGeom prst="rect">
            <a:avLst/>
          </a:prstGeom>
        </p:spPr>
      </p:pic>
    </p:spTree>
    <p:extLst>
      <p:ext uri="{BB962C8B-B14F-4D97-AF65-F5344CB8AC3E}">
        <p14:creationId xmlns:p14="http://schemas.microsoft.com/office/powerpoint/2010/main" val="39164661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8839199" cy="5105400"/>
          </a:xfrm>
        </p:spPr>
        <p:txBody>
          <a:bodyPr>
            <a:normAutofit/>
          </a:bodyPr>
          <a:lstStyle/>
          <a:p>
            <a:pPr lvl="1" algn="l"/>
            <a:r>
              <a:rPr lang="fr-CA" dirty="0">
                <a:solidFill>
                  <a:schemeClr val="tx2"/>
                </a:solidFill>
              </a:rPr>
              <a:t>3</a:t>
            </a:r>
            <a:r>
              <a:rPr lang="fr-CA" baseline="30000" dirty="0">
                <a:solidFill>
                  <a:schemeClr val="tx2"/>
                </a:solidFill>
              </a:rPr>
              <a:t>e</a:t>
            </a:r>
            <a:r>
              <a:rPr lang="fr-CA" dirty="0">
                <a:solidFill>
                  <a:schemeClr val="tx2"/>
                </a:solidFill>
              </a:rPr>
              <a:t> forme normale (3FN)</a:t>
            </a:r>
          </a:p>
          <a:p>
            <a:pPr marL="914400" lvl="1" indent="-457200" algn="l">
              <a:buFont typeface="Courier New" panose="02070309020205020404" pitchFamily="49" charset="0"/>
              <a:buChar char="o"/>
            </a:pPr>
            <a:r>
              <a:rPr lang="fr-CA" dirty="0">
                <a:solidFill>
                  <a:schemeClr val="tx2"/>
                </a:solidFill>
              </a:rPr>
              <a:t>Une entité respecte la 3e forme normale si et seulement si :</a:t>
            </a:r>
          </a:p>
          <a:p>
            <a:pPr marL="1371600" lvl="2" indent="-457200" algn="l">
              <a:buFont typeface="Courier New" panose="02070309020205020404" pitchFamily="49" charset="0"/>
              <a:buChar char="o"/>
            </a:pPr>
            <a:endParaRPr lang="fr-CA" dirty="0">
              <a:solidFill>
                <a:schemeClr val="tx2"/>
              </a:solidFill>
            </a:endParaRPr>
          </a:p>
          <a:p>
            <a:pPr marL="1371600" lvl="2" indent="-457200" algn="l">
              <a:buFont typeface="Courier New" panose="02070309020205020404" pitchFamily="49" charset="0"/>
              <a:buChar char="o"/>
            </a:pPr>
            <a:r>
              <a:rPr lang="fr-CA" dirty="0">
                <a:solidFill>
                  <a:schemeClr val="tx2"/>
                </a:solidFill>
              </a:rPr>
              <a:t>Elle respecte la 2e forme normale;</a:t>
            </a:r>
          </a:p>
          <a:p>
            <a:pPr marL="1371600" lvl="2" indent="-457200" algn="l">
              <a:buFont typeface="Courier New" panose="02070309020205020404" pitchFamily="49" charset="0"/>
              <a:buChar char="o"/>
            </a:pPr>
            <a:r>
              <a:rPr lang="fr-CA" dirty="0">
                <a:solidFill>
                  <a:schemeClr val="tx2"/>
                </a:solidFill>
              </a:rPr>
              <a:t>Tous les attributs non clés sont dépendants non transitivement de la clé primaire (ne dépend pas d'un ou plusieurs attributs ne participant pas à la clé).</a:t>
            </a:r>
          </a:p>
        </p:txBody>
      </p:sp>
    </p:spTree>
    <p:extLst>
      <p:ext uri="{BB962C8B-B14F-4D97-AF65-F5344CB8AC3E}">
        <p14:creationId xmlns:p14="http://schemas.microsoft.com/office/powerpoint/2010/main" val="58116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8839199" cy="5105400"/>
          </a:xfrm>
        </p:spPr>
        <p:txBody>
          <a:bodyPr>
            <a:normAutofit/>
          </a:bodyPr>
          <a:lstStyle/>
          <a:p>
            <a:pPr lvl="1" algn="l"/>
            <a:r>
              <a:rPr lang="fr-CA" dirty="0">
                <a:solidFill>
                  <a:schemeClr val="tx2"/>
                </a:solidFill>
              </a:rPr>
              <a:t>3</a:t>
            </a:r>
            <a:r>
              <a:rPr lang="fr-CA" baseline="30000" dirty="0">
                <a:solidFill>
                  <a:schemeClr val="tx2"/>
                </a:solidFill>
              </a:rPr>
              <a:t>e</a:t>
            </a:r>
            <a:r>
              <a:rPr lang="fr-CA" dirty="0">
                <a:solidFill>
                  <a:schemeClr val="tx2"/>
                </a:solidFill>
              </a:rPr>
              <a:t> forme normale</a:t>
            </a:r>
          </a:p>
        </p:txBody>
      </p:sp>
      <p:pic>
        <p:nvPicPr>
          <p:cNvPr id="4" name="Image 3">
            <a:extLst>
              <a:ext uri="{FF2B5EF4-FFF2-40B4-BE49-F238E27FC236}">
                <a16:creationId xmlns:a16="http://schemas.microsoft.com/office/drawing/2014/main" id="{580D8BAD-B0EC-41FE-B4EE-B5EC93140150}"/>
              </a:ext>
            </a:extLst>
          </p:cNvPr>
          <p:cNvPicPr>
            <a:picLocks noChangeAspect="1"/>
          </p:cNvPicPr>
          <p:nvPr/>
        </p:nvPicPr>
        <p:blipFill>
          <a:blip r:embed="rId2"/>
          <a:stretch>
            <a:fillRect/>
          </a:stretch>
        </p:blipFill>
        <p:spPr>
          <a:xfrm>
            <a:off x="2247698" y="1847713"/>
            <a:ext cx="4648603" cy="3162574"/>
          </a:xfrm>
          <a:prstGeom prst="rect">
            <a:avLst/>
          </a:prstGeom>
        </p:spPr>
      </p:pic>
    </p:spTree>
    <p:extLst>
      <p:ext uri="{BB962C8B-B14F-4D97-AF65-F5344CB8AC3E}">
        <p14:creationId xmlns:p14="http://schemas.microsoft.com/office/powerpoint/2010/main" val="15182840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8839199" cy="5105400"/>
          </a:xfrm>
        </p:spPr>
        <p:txBody>
          <a:bodyPr>
            <a:normAutofit/>
          </a:bodyPr>
          <a:lstStyle/>
          <a:p>
            <a:pPr lvl="1" algn="l"/>
            <a:r>
              <a:rPr lang="fr-CA" dirty="0">
                <a:solidFill>
                  <a:schemeClr val="tx2"/>
                </a:solidFill>
              </a:rPr>
              <a:t>3</a:t>
            </a:r>
            <a:r>
              <a:rPr lang="fr-CA" baseline="30000" dirty="0">
                <a:solidFill>
                  <a:schemeClr val="tx2"/>
                </a:solidFill>
              </a:rPr>
              <a:t>e</a:t>
            </a:r>
            <a:r>
              <a:rPr lang="fr-CA" dirty="0">
                <a:solidFill>
                  <a:schemeClr val="tx2"/>
                </a:solidFill>
              </a:rPr>
              <a:t> forme normale</a:t>
            </a:r>
          </a:p>
        </p:txBody>
      </p:sp>
      <p:pic>
        <p:nvPicPr>
          <p:cNvPr id="3" name="Image 2">
            <a:extLst>
              <a:ext uri="{FF2B5EF4-FFF2-40B4-BE49-F238E27FC236}">
                <a16:creationId xmlns:a16="http://schemas.microsoft.com/office/drawing/2014/main" id="{445AC7AF-9C9E-4512-96F1-22975F07A3A9}"/>
              </a:ext>
            </a:extLst>
          </p:cNvPr>
          <p:cNvPicPr>
            <a:picLocks noChangeAspect="1"/>
          </p:cNvPicPr>
          <p:nvPr/>
        </p:nvPicPr>
        <p:blipFill>
          <a:blip r:embed="rId2"/>
          <a:stretch>
            <a:fillRect/>
          </a:stretch>
        </p:blipFill>
        <p:spPr>
          <a:xfrm>
            <a:off x="1626615" y="1832471"/>
            <a:ext cx="5890770" cy="3193057"/>
          </a:xfrm>
          <a:prstGeom prst="rect">
            <a:avLst/>
          </a:prstGeom>
        </p:spPr>
      </p:pic>
    </p:spTree>
    <p:extLst>
      <p:ext uri="{BB962C8B-B14F-4D97-AF65-F5344CB8AC3E}">
        <p14:creationId xmlns:p14="http://schemas.microsoft.com/office/powerpoint/2010/main" val="9120276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8839199" cy="5105400"/>
          </a:xfrm>
        </p:spPr>
        <p:txBody>
          <a:bodyPr>
            <a:normAutofit/>
          </a:bodyPr>
          <a:lstStyle/>
          <a:p>
            <a:pPr lvl="1" algn="l"/>
            <a:r>
              <a:rPr lang="fr-CA" dirty="0">
                <a:solidFill>
                  <a:schemeClr val="tx2"/>
                </a:solidFill>
              </a:rPr>
              <a:t>Forme normale clé élémentaire (FNCE)</a:t>
            </a:r>
          </a:p>
          <a:p>
            <a:pPr marL="914400" lvl="1" indent="-457200" algn="l">
              <a:buFont typeface="Courier New" panose="02070309020205020404" pitchFamily="49" charset="0"/>
              <a:buChar char="o"/>
            </a:pPr>
            <a:r>
              <a:rPr lang="fr-CA" dirty="0">
                <a:solidFill>
                  <a:schemeClr val="tx2"/>
                </a:solidFill>
              </a:rPr>
              <a:t>Une entité respecte la forme normale clé élémentaire si et seulement si :</a:t>
            </a:r>
          </a:p>
          <a:p>
            <a:pPr marL="1371600" lvl="2" indent="-457200" algn="l">
              <a:buFont typeface="Courier New" panose="02070309020205020404" pitchFamily="49" charset="0"/>
              <a:buChar char="o"/>
            </a:pPr>
            <a:endParaRPr lang="fr-CA" dirty="0">
              <a:solidFill>
                <a:schemeClr val="tx2"/>
              </a:solidFill>
            </a:endParaRPr>
          </a:p>
          <a:p>
            <a:pPr marL="1371600" lvl="2" indent="-457200" algn="l">
              <a:buFont typeface="Courier New" panose="02070309020205020404" pitchFamily="49" charset="0"/>
              <a:buChar char="o"/>
            </a:pPr>
            <a:r>
              <a:rPr lang="fr-CA" dirty="0">
                <a:solidFill>
                  <a:schemeClr val="tx2"/>
                </a:solidFill>
              </a:rPr>
              <a:t>Elle respecte la 3e forme normale;</a:t>
            </a:r>
          </a:p>
          <a:p>
            <a:pPr marL="1371600" lvl="2" indent="-457200" algn="l">
              <a:buFont typeface="Courier New" panose="02070309020205020404" pitchFamily="49" charset="0"/>
              <a:buChar char="o"/>
            </a:pPr>
            <a:r>
              <a:rPr lang="fr-CA" dirty="0">
                <a:solidFill>
                  <a:schemeClr val="tx2"/>
                </a:solidFill>
              </a:rPr>
              <a:t>Tous les éléments de dépendance fonctionnelle débutent avec la clé complète ou terminent sur un attribut non clé (n’arrive que lorsqu’une clé primaire est composée de plusieurs attributs et que certains d’entre eux se chevauchent).</a:t>
            </a:r>
          </a:p>
        </p:txBody>
      </p:sp>
    </p:spTree>
    <p:extLst>
      <p:ext uri="{BB962C8B-B14F-4D97-AF65-F5344CB8AC3E}">
        <p14:creationId xmlns:p14="http://schemas.microsoft.com/office/powerpoint/2010/main" val="2476840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Normalisation</a:t>
            </a:r>
          </a:p>
        </p:txBody>
      </p:sp>
      <p:sp>
        <p:nvSpPr>
          <p:cNvPr id="24" name="Subtitle 23"/>
          <p:cNvSpPr>
            <a:spLocks noGrp="1"/>
          </p:cNvSpPr>
          <p:nvPr>
            <p:ph type="subTitle" idx="1"/>
          </p:nvPr>
        </p:nvSpPr>
        <p:spPr>
          <a:xfrm>
            <a:off x="152401" y="1066800"/>
            <a:ext cx="8839199" cy="5105400"/>
          </a:xfrm>
        </p:spPr>
        <p:txBody>
          <a:bodyPr>
            <a:normAutofit/>
          </a:bodyPr>
          <a:lstStyle/>
          <a:p>
            <a:pPr lvl="1" algn="l"/>
            <a:r>
              <a:rPr lang="fr-CA" dirty="0">
                <a:solidFill>
                  <a:schemeClr val="tx2"/>
                </a:solidFill>
              </a:rPr>
              <a:t>Forme normale clé élémentaire</a:t>
            </a:r>
          </a:p>
        </p:txBody>
      </p:sp>
      <p:pic>
        <p:nvPicPr>
          <p:cNvPr id="4" name="Image 3">
            <a:extLst>
              <a:ext uri="{FF2B5EF4-FFF2-40B4-BE49-F238E27FC236}">
                <a16:creationId xmlns:a16="http://schemas.microsoft.com/office/drawing/2014/main" id="{C8F5039B-C367-4F09-85BD-CC4778B0DC03}"/>
              </a:ext>
            </a:extLst>
          </p:cNvPr>
          <p:cNvPicPr>
            <a:picLocks noChangeAspect="1"/>
          </p:cNvPicPr>
          <p:nvPr/>
        </p:nvPicPr>
        <p:blipFill>
          <a:blip r:embed="rId2"/>
          <a:stretch>
            <a:fillRect/>
          </a:stretch>
        </p:blipFill>
        <p:spPr>
          <a:xfrm>
            <a:off x="376826" y="1847713"/>
            <a:ext cx="8390347" cy="3162574"/>
          </a:xfrm>
          <a:prstGeom prst="rect">
            <a:avLst/>
          </a:prstGeom>
        </p:spPr>
      </p:pic>
    </p:spTree>
    <p:extLst>
      <p:ext uri="{BB962C8B-B14F-4D97-AF65-F5344CB8AC3E}">
        <p14:creationId xmlns:p14="http://schemas.microsoft.com/office/powerpoint/2010/main" val="9652142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Bibliographie</a:t>
            </a:r>
          </a:p>
        </p:txBody>
      </p:sp>
      <p:sp>
        <p:nvSpPr>
          <p:cNvPr id="24" name="Subtitle 23"/>
          <p:cNvSpPr>
            <a:spLocks noGrp="1"/>
          </p:cNvSpPr>
          <p:nvPr>
            <p:ph type="subTitle" idx="1"/>
          </p:nvPr>
        </p:nvSpPr>
        <p:spPr>
          <a:xfrm>
            <a:off x="152401" y="1066800"/>
            <a:ext cx="8839199" cy="5105400"/>
          </a:xfrm>
        </p:spPr>
        <p:txBody>
          <a:bodyPr>
            <a:normAutofit/>
          </a:bodyPr>
          <a:lstStyle/>
          <a:p>
            <a:pPr lvl="1" algn="l"/>
            <a:endParaRPr lang="fr-CA" dirty="0">
              <a:solidFill>
                <a:schemeClr val="tx2"/>
              </a:solidFill>
            </a:endParaRPr>
          </a:p>
          <a:p>
            <a:pPr lvl="1" algn="l"/>
            <a:r>
              <a:rPr lang="fr-CA" dirty="0">
                <a:solidFill>
                  <a:schemeClr val="tx2"/>
                </a:solidFill>
              </a:rPr>
              <a:t>Bases de données - Normalisation</a:t>
            </a:r>
          </a:p>
          <a:p>
            <a:pPr lvl="1" algn="l"/>
            <a:r>
              <a:rPr lang="fr-CA" dirty="0">
                <a:solidFill>
                  <a:schemeClr val="tx2"/>
                </a:solidFill>
              </a:rPr>
              <a:t>	</a:t>
            </a:r>
            <a:r>
              <a:rPr lang="fr-CA" dirty="0">
                <a:solidFill>
                  <a:schemeClr val="tx2"/>
                </a:solidFill>
                <a:hlinkClick r:id="rId2">
                  <a:extLst>
                    <a:ext uri="{A12FA001-AC4F-418D-AE19-62706E023703}">
                      <ahyp:hlinkClr xmlns:ahyp="http://schemas.microsoft.com/office/drawing/2018/hyperlinkcolor" val="tx"/>
                    </a:ext>
                  </a:extLst>
                </a:hlinkClick>
              </a:rPr>
              <a:t>https://cours.etsmtl.ca/gpa775/Cours/P05_2.pdf</a:t>
            </a:r>
            <a:endParaRPr lang="fr-CA" dirty="0">
              <a:solidFill>
                <a:schemeClr val="tx2"/>
              </a:solidFill>
            </a:endParaRPr>
          </a:p>
          <a:p>
            <a:pPr lvl="1" algn="l"/>
            <a:endParaRPr lang="fr-CA" dirty="0">
              <a:solidFill>
                <a:schemeClr val="tx2"/>
              </a:solidFill>
            </a:endParaRPr>
          </a:p>
          <a:p>
            <a:pPr lvl="1" algn="l"/>
            <a:r>
              <a:rPr lang="fr-CA" dirty="0">
                <a:solidFill>
                  <a:schemeClr val="tx2"/>
                </a:solidFill>
              </a:rPr>
              <a:t>Modèle de classes</a:t>
            </a:r>
          </a:p>
          <a:p>
            <a:pPr lvl="1" algn="l"/>
            <a:r>
              <a:rPr lang="fr-CA" dirty="0">
                <a:solidFill>
                  <a:schemeClr val="tx2"/>
                </a:solidFill>
              </a:rPr>
              <a:t>	</a:t>
            </a:r>
            <a:r>
              <a:rPr lang="fr-CA" dirty="0">
                <a:solidFill>
                  <a:schemeClr val="tx2"/>
                </a:solidFill>
                <a:hlinkClick r:id="rId3">
                  <a:extLst>
                    <a:ext uri="{A12FA001-AC4F-418D-AE19-62706E023703}">
                      <ahyp:hlinkClr xmlns:ahyp="http://schemas.microsoft.com/office/drawing/2018/hyperlinkcolor" val="tx"/>
                    </a:ext>
                  </a:extLst>
                </a:hlinkClick>
              </a:rPr>
              <a:t>https://librecours.net/module/bdd/mod1/mod1c26.xhtml</a:t>
            </a:r>
            <a:endParaRPr lang="fr-CA" dirty="0">
              <a:solidFill>
                <a:schemeClr val="tx2"/>
              </a:solidFill>
            </a:endParaRPr>
          </a:p>
          <a:p>
            <a:pPr lvl="1" algn="l"/>
            <a:endParaRPr lang="fr-CA" dirty="0">
              <a:solidFill>
                <a:schemeClr val="tx2"/>
              </a:solidFill>
            </a:endParaRPr>
          </a:p>
        </p:txBody>
      </p:sp>
    </p:spTree>
    <p:extLst>
      <p:ext uri="{BB962C8B-B14F-4D97-AF65-F5344CB8AC3E}">
        <p14:creationId xmlns:p14="http://schemas.microsoft.com/office/powerpoint/2010/main" val="2538773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normAutofit/>
          </a:bodyPr>
          <a:lstStyle/>
          <a:p>
            <a:pPr algn="l"/>
            <a:r>
              <a:rPr lang="fr-CA" sz="3600" dirty="0">
                <a:solidFill>
                  <a:schemeClr val="accent1"/>
                </a:solidFill>
              </a:rPr>
              <a:t>Modèle de classes</a:t>
            </a:r>
          </a:p>
        </p:txBody>
      </p:sp>
      <p:sp>
        <p:nvSpPr>
          <p:cNvPr id="24" name="Subtitle 23"/>
          <p:cNvSpPr>
            <a:spLocks noGrp="1"/>
          </p:cNvSpPr>
          <p:nvPr>
            <p:ph type="subTitle" idx="1"/>
          </p:nvPr>
        </p:nvSpPr>
        <p:spPr/>
        <p:txBody>
          <a:bodyPr>
            <a:normAutofit/>
          </a:bodyPr>
          <a:lstStyle/>
          <a:p>
            <a:pPr marL="914400" lvl="1" indent="-457200" algn="l">
              <a:buFont typeface="Courier New" panose="02070309020205020404" pitchFamily="49" charset="0"/>
              <a:buChar char="o"/>
            </a:pPr>
            <a:r>
              <a:rPr lang="fr-CA" sz="2400" dirty="0">
                <a:solidFill>
                  <a:schemeClr val="accent3"/>
                </a:solidFill>
              </a:rPr>
              <a:t>Décrire la structure d’un système</a:t>
            </a:r>
          </a:p>
          <a:p>
            <a:pPr marL="914400" lvl="1" indent="-457200" algn="l">
              <a:buFont typeface="Courier New" panose="02070309020205020404" pitchFamily="49" charset="0"/>
              <a:buChar char="o"/>
            </a:pPr>
            <a:r>
              <a:rPr lang="fr-CA" sz="2400" dirty="0">
                <a:solidFill>
                  <a:schemeClr val="accent3"/>
                </a:solidFill>
              </a:rPr>
              <a:t>BD Code first: </a:t>
            </a:r>
          </a:p>
          <a:p>
            <a:pPr marL="1371600" lvl="2" indent="-457200" algn="l">
              <a:buFont typeface="Courier New" panose="02070309020205020404" pitchFamily="49" charset="0"/>
              <a:buChar char="o"/>
            </a:pPr>
            <a:r>
              <a:rPr lang="fr-CA" sz="1800" dirty="0">
                <a:solidFill>
                  <a:schemeClr val="accent3"/>
                </a:solidFill>
              </a:rPr>
              <a:t>définir les classes qui deviendront des tables</a:t>
            </a:r>
          </a:p>
          <a:p>
            <a:pPr marL="914400" lvl="1" indent="-457200" algn="l">
              <a:buFont typeface="Courier New" panose="02070309020205020404" pitchFamily="49" charset="0"/>
              <a:buChar char="o"/>
            </a:pPr>
            <a:r>
              <a:rPr lang="fr-CA" sz="2400" dirty="0">
                <a:solidFill>
                  <a:schemeClr val="accent3"/>
                </a:solidFill>
              </a:rPr>
              <a:t>Identifier les membres:</a:t>
            </a:r>
          </a:p>
          <a:p>
            <a:pPr marL="1371600" lvl="2" indent="-457200" algn="l">
              <a:buFont typeface="Courier New" panose="02070309020205020404" pitchFamily="49" charset="0"/>
              <a:buChar char="o"/>
            </a:pPr>
            <a:r>
              <a:rPr lang="fr-CA" sz="1800" dirty="0">
                <a:solidFill>
                  <a:schemeClr val="accent3"/>
                </a:solidFill>
              </a:rPr>
              <a:t>Le nom et le modificateur d’accès</a:t>
            </a:r>
          </a:p>
          <a:p>
            <a:pPr marL="1371600" lvl="2" indent="-457200" algn="l">
              <a:buFont typeface="Courier New" panose="02070309020205020404" pitchFamily="49" charset="0"/>
              <a:buChar char="o"/>
            </a:pPr>
            <a:r>
              <a:rPr lang="fr-CA" sz="1800" dirty="0">
                <a:solidFill>
                  <a:schemeClr val="accent3"/>
                </a:solidFill>
              </a:rPr>
              <a:t>les attributs/colonnes/champs</a:t>
            </a:r>
          </a:p>
          <a:p>
            <a:pPr marL="1371600" lvl="2" indent="-457200" algn="l">
              <a:buFont typeface="Courier New" panose="02070309020205020404" pitchFamily="49" charset="0"/>
              <a:buChar char="o"/>
            </a:pPr>
            <a:r>
              <a:rPr lang="fr-CA" sz="1800" dirty="0">
                <a:solidFill>
                  <a:schemeClr val="accent3"/>
                </a:solidFill>
              </a:rPr>
              <a:t>Les opérations (méthodes)</a:t>
            </a:r>
          </a:p>
          <a:p>
            <a:pPr marL="914400" lvl="1" indent="-457200" algn="l">
              <a:buFont typeface="Courier New" panose="02070309020205020404" pitchFamily="49" charset="0"/>
              <a:buChar char="o"/>
            </a:pPr>
            <a:r>
              <a:rPr lang="fr-CA" sz="2400" dirty="0">
                <a:solidFill>
                  <a:schemeClr val="accent3"/>
                </a:solidFill>
              </a:rPr>
              <a:t>Définir les relations (PK, FK)</a:t>
            </a:r>
          </a:p>
          <a:p>
            <a:pPr marL="1371600" lvl="2" indent="-457200" algn="l">
              <a:buFont typeface="Courier New" panose="02070309020205020404" pitchFamily="49" charset="0"/>
              <a:buChar char="o"/>
            </a:pPr>
            <a:endParaRPr lang="fr-CA" sz="1800" dirty="0">
              <a:solidFill>
                <a:schemeClr val="bg1">
                  <a:lumMod val="95000"/>
                </a:schemeClr>
              </a:solidFill>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90135" y="3581400"/>
            <a:ext cx="2125265" cy="3400425"/>
          </a:xfrm>
          <a:prstGeom prst="rect">
            <a:avLst/>
          </a:prstGeom>
        </p:spPr>
      </p:pic>
    </p:spTree>
    <p:extLst>
      <p:ext uri="{BB962C8B-B14F-4D97-AF65-F5344CB8AC3E}">
        <p14:creationId xmlns:p14="http://schemas.microsoft.com/office/powerpoint/2010/main" val="108638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normAutofit/>
          </a:bodyPr>
          <a:lstStyle/>
          <a:p>
            <a:pPr algn="l"/>
            <a:r>
              <a:rPr lang="fr-CA" sz="3600" dirty="0">
                <a:solidFill>
                  <a:schemeClr val="accent1"/>
                </a:solidFill>
              </a:rPr>
              <a:t>Modèle de classes</a:t>
            </a:r>
          </a:p>
        </p:txBody>
      </p:sp>
      <p:sp>
        <p:nvSpPr>
          <p:cNvPr id="24" name="Subtitle 23"/>
          <p:cNvSpPr>
            <a:spLocks noGrp="1"/>
          </p:cNvSpPr>
          <p:nvPr>
            <p:ph type="subTitle" idx="1"/>
          </p:nvPr>
        </p:nvSpPr>
        <p:spPr/>
        <p:txBody>
          <a:bodyPr/>
          <a:lstStyle/>
          <a:p>
            <a:pPr marL="914400" lvl="1" indent="-457200" algn="l">
              <a:buFont typeface="Courier New" panose="02070309020205020404" pitchFamily="49" charset="0"/>
              <a:buChar char="o"/>
            </a:pPr>
            <a:r>
              <a:rPr lang="fr-CA" dirty="0">
                <a:solidFill>
                  <a:schemeClr val="accent3"/>
                </a:solidFill>
              </a:rPr>
              <a:t>Attribut</a:t>
            </a:r>
          </a:p>
          <a:p>
            <a:pPr marL="1371600" lvl="2" indent="-457200" algn="l">
              <a:buFont typeface="Courier New" panose="02070309020205020404" pitchFamily="49" charset="0"/>
              <a:buChar char="o"/>
            </a:pPr>
            <a:r>
              <a:rPr lang="fr-CA" dirty="0">
                <a:solidFill>
                  <a:schemeClr val="accent3"/>
                </a:solidFill>
              </a:rPr>
              <a:t>Propriétés qui forment l’entité</a:t>
            </a:r>
          </a:p>
          <a:p>
            <a:pPr marL="1371600" lvl="2" indent="-457200" algn="l">
              <a:buFont typeface="Courier New" panose="02070309020205020404" pitchFamily="49" charset="0"/>
              <a:buChar char="o"/>
            </a:pPr>
            <a:r>
              <a:rPr lang="fr-CA" dirty="0">
                <a:solidFill>
                  <a:schemeClr val="accent3"/>
                </a:solidFill>
              </a:rPr>
              <a:t>Types d’attributs:</a:t>
            </a:r>
          </a:p>
          <a:p>
            <a:pPr marL="1828800" lvl="3" indent="-457200" algn="l">
              <a:buFont typeface="Courier New" panose="02070309020205020404" pitchFamily="49" charset="0"/>
              <a:buChar char="o"/>
            </a:pPr>
            <a:r>
              <a:rPr lang="fr-CA" dirty="0">
                <a:solidFill>
                  <a:schemeClr val="accent3"/>
                </a:solidFill>
              </a:rPr>
              <a:t>Valeur Simple</a:t>
            </a:r>
          </a:p>
          <a:p>
            <a:pPr marL="2286000" lvl="4" indent="-457200" algn="l">
              <a:buFont typeface="Courier New" panose="02070309020205020404" pitchFamily="49" charset="0"/>
              <a:buChar char="o"/>
            </a:pPr>
            <a:r>
              <a:rPr lang="fr-CA" dirty="0">
                <a:solidFill>
                  <a:schemeClr val="accent3"/>
                </a:solidFill>
              </a:rPr>
              <a:t>Une seule valeur</a:t>
            </a:r>
          </a:p>
          <a:p>
            <a:pPr marL="2743200" lvl="5" indent="-457200" algn="l">
              <a:buFont typeface="Courier New" panose="02070309020205020404" pitchFamily="49" charset="0"/>
              <a:buChar char="o"/>
            </a:pPr>
            <a:r>
              <a:rPr lang="fr-CA" dirty="0">
                <a:solidFill>
                  <a:schemeClr val="accent3"/>
                </a:solidFill>
              </a:rPr>
              <a:t>Âge, NAS, Prix, …</a:t>
            </a:r>
          </a:p>
          <a:p>
            <a:pPr marL="1828800" lvl="3" indent="-457200" algn="l">
              <a:buFont typeface="Courier New" panose="02070309020205020404" pitchFamily="49" charset="0"/>
              <a:buChar char="o"/>
            </a:pPr>
            <a:r>
              <a:rPr lang="fr-CA" dirty="0">
                <a:solidFill>
                  <a:schemeClr val="accent3"/>
                </a:solidFill>
              </a:rPr>
              <a:t>Valeurs multiples</a:t>
            </a:r>
          </a:p>
          <a:p>
            <a:pPr marL="2286000" lvl="4" indent="-457200" algn="l">
              <a:buFont typeface="Courier New" panose="02070309020205020404" pitchFamily="49" charset="0"/>
              <a:buChar char="o"/>
            </a:pPr>
            <a:r>
              <a:rPr lang="fr-CA" dirty="0">
                <a:solidFill>
                  <a:schemeClr val="accent3"/>
                </a:solidFill>
              </a:rPr>
              <a:t>Ensemble de valeurs</a:t>
            </a:r>
          </a:p>
          <a:p>
            <a:pPr marL="2743200" lvl="5" indent="-457200" algn="l">
              <a:buFont typeface="Courier New" panose="02070309020205020404" pitchFamily="49" charset="0"/>
              <a:buChar char="o"/>
            </a:pPr>
            <a:r>
              <a:rPr lang="fr-CA" dirty="0">
                <a:solidFill>
                  <a:schemeClr val="accent3"/>
                </a:solidFill>
              </a:rPr>
              <a:t>Couleurs possibles pour une voiture</a:t>
            </a:r>
          </a:p>
          <a:p>
            <a:pPr marL="1828800" lvl="3" indent="-457200" algn="l">
              <a:buFont typeface="Courier New" panose="02070309020205020404" pitchFamily="49" charset="0"/>
              <a:buChar char="o"/>
            </a:pPr>
            <a:r>
              <a:rPr lang="fr-CA" dirty="0">
                <a:solidFill>
                  <a:schemeClr val="accent3"/>
                </a:solidFill>
              </a:rPr>
              <a:t>Dérivé</a:t>
            </a:r>
          </a:p>
          <a:p>
            <a:pPr marL="2286000" lvl="4" indent="-457200" algn="l">
              <a:buFont typeface="Courier New" panose="02070309020205020404" pitchFamily="49" charset="0"/>
              <a:buChar char="o"/>
            </a:pPr>
            <a:r>
              <a:rPr lang="fr-CA" dirty="0">
                <a:solidFill>
                  <a:schemeClr val="accent3"/>
                </a:solidFill>
              </a:rPr>
              <a:t>Un attribut en étroite relation avec un autre</a:t>
            </a:r>
          </a:p>
          <a:p>
            <a:pPr marL="2743200" lvl="5" indent="-457200" algn="l">
              <a:buFont typeface="Courier New" panose="02070309020205020404" pitchFamily="49" charset="0"/>
              <a:buChar char="o"/>
            </a:pPr>
            <a:r>
              <a:rPr lang="fr-CA" dirty="0">
                <a:solidFill>
                  <a:schemeClr val="accent3"/>
                </a:solidFill>
              </a:rPr>
              <a:t>Âge et date de naissance</a:t>
            </a:r>
          </a:p>
          <a:p>
            <a:pPr marL="2286000" lvl="4" indent="-457200" algn="l">
              <a:buFont typeface="Courier New" panose="02070309020205020404" pitchFamily="49" charset="0"/>
              <a:buChar char="o"/>
            </a:pPr>
            <a:endParaRPr lang="fr-CA" dirty="0">
              <a:solidFill>
                <a:schemeClr val="bg1">
                  <a:lumMod val="95000"/>
                </a:schemeClr>
              </a:solidFill>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90135" y="3581400"/>
            <a:ext cx="2125265" cy="3400425"/>
          </a:xfrm>
          <a:prstGeom prst="rect">
            <a:avLst/>
          </a:prstGeom>
        </p:spPr>
      </p:pic>
    </p:spTree>
    <p:extLst>
      <p:ext uri="{BB962C8B-B14F-4D97-AF65-F5344CB8AC3E}">
        <p14:creationId xmlns:p14="http://schemas.microsoft.com/office/powerpoint/2010/main" val="2810687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normAutofit/>
          </a:bodyPr>
          <a:lstStyle/>
          <a:p>
            <a:pPr algn="l"/>
            <a:r>
              <a:rPr lang="fr-CA" dirty="0">
                <a:solidFill>
                  <a:schemeClr val="accent1"/>
                </a:solidFill>
              </a:rPr>
              <a:t>Modèle de classes</a:t>
            </a:r>
          </a:p>
        </p:txBody>
      </p:sp>
      <p:sp>
        <p:nvSpPr>
          <p:cNvPr id="24" name="Subtitle 23"/>
          <p:cNvSpPr>
            <a:spLocks noGrp="1"/>
          </p:cNvSpPr>
          <p:nvPr>
            <p:ph type="subTitle" idx="1"/>
          </p:nvPr>
        </p:nvSpPr>
        <p:spPr/>
        <p:txBody>
          <a:bodyPr>
            <a:normAutofit/>
          </a:bodyPr>
          <a:lstStyle/>
          <a:p>
            <a:pPr marL="914400" lvl="1" indent="-457200" algn="l">
              <a:buFont typeface="Courier New" panose="02070309020205020404" pitchFamily="49" charset="0"/>
              <a:buChar char="o"/>
            </a:pPr>
            <a:r>
              <a:rPr lang="fr-CA" sz="2400" dirty="0">
                <a:solidFill>
                  <a:schemeClr val="accent3"/>
                </a:solidFill>
              </a:rPr>
              <a:t>Attribut</a:t>
            </a:r>
          </a:p>
          <a:p>
            <a:pPr marL="1371600" lvl="2" indent="-457200" algn="l">
              <a:buFont typeface="Courier New" panose="02070309020205020404" pitchFamily="49" charset="0"/>
              <a:buChar char="o"/>
            </a:pPr>
            <a:r>
              <a:rPr lang="fr-CA" sz="1800" dirty="0">
                <a:solidFill>
                  <a:schemeClr val="accent3"/>
                </a:solidFill>
              </a:rPr>
              <a:t>Types d’attributs (suite):</a:t>
            </a:r>
          </a:p>
          <a:p>
            <a:pPr marL="1828800" lvl="3" indent="-457200" algn="l">
              <a:buFont typeface="Courier New" panose="02070309020205020404" pitchFamily="49" charset="0"/>
              <a:buChar char="o"/>
            </a:pPr>
            <a:r>
              <a:rPr lang="fr-CA" sz="1800" dirty="0">
                <a:solidFill>
                  <a:schemeClr val="accent3"/>
                </a:solidFill>
              </a:rPr>
              <a:t>Composite</a:t>
            </a:r>
          </a:p>
          <a:p>
            <a:pPr marL="2286000" lvl="4" indent="-457200" algn="l">
              <a:buFont typeface="Courier New" panose="02070309020205020404" pitchFamily="49" charset="0"/>
              <a:buChar char="o"/>
            </a:pPr>
            <a:r>
              <a:rPr lang="fr-CA" sz="1800" dirty="0">
                <a:solidFill>
                  <a:schemeClr val="accent3"/>
                </a:solidFill>
              </a:rPr>
              <a:t>Composé de plusieurs parties</a:t>
            </a:r>
          </a:p>
          <a:p>
            <a:pPr marL="2743200" lvl="5" indent="-457200" algn="l">
              <a:buFont typeface="Courier New" panose="02070309020205020404" pitchFamily="49" charset="0"/>
              <a:buChar char="o"/>
            </a:pPr>
            <a:r>
              <a:rPr lang="fr-CA" sz="1800" dirty="0">
                <a:solidFill>
                  <a:schemeClr val="accent3"/>
                </a:solidFill>
              </a:rPr>
              <a:t>Adresse (No civique, rue, ville, CP, …)</a:t>
            </a:r>
          </a:p>
          <a:p>
            <a:pPr marL="1828800" lvl="3" indent="-457200" algn="l">
              <a:buFont typeface="Courier New" panose="02070309020205020404" pitchFamily="49" charset="0"/>
              <a:buChar char="o"/>
            </a:pPr>
            <a:r>
              <a:rPr lang="fr-CA" sz="1800" dirty="0">
                <a:solidFill>
                  <a:schemeClr val="accent3"/>
                </a:solidFill>
              </a:rPr>
              <a:t>Atomique</a:t>
            </a:r>
          </a:p>
          <a:p>
            <a:pPr marL="2286000" lvl="4" indent="-457200" algn="l">
              <a:buFont typeface="Courier New" panose="02070309020205020404" pitchFamily="49" charset="0"/>
              <a:buChar char="o"/>
            </a:pPr>
            <a:r>
              <a:rPr lang="fr-CA" sz="1800" dirty="0">
                <a:solidFill>
                  <a:schemeClr val="accent3"/>
                </a:solidFill>
              </a:rPr>
              <a:t>Non divisible</a:t>
            </a:r>
          </a:p>
          <a:p>
            <a:pPr marL="2743200" lvl="5" indent="-457200" algn="l">
              <a:buFont typeface="Courier New" panose="02070309020205020404" pitchFamily="49" charset="0"/>
              <a:buChar char="o"/>
            </a:pPr>
            <a:r>
              <a:rPr lang="fr-CA" sz="1800" dirty="0">
                <a:solidFill>
                  <a:schemeClr val="accent3"/>
                </a:solidFill>
              </a:rPr>
              <a:t>Nom de famille, prénom, prix, …</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90135" y="3581400"/>
            <a:ext cx="2125265" cy="3400425"/>
          </a:xfrm>
          <a:prstGeom prst="rect">
            <a:avLst/>
          </a:prstGeom>
        </p:spPr>
      </p:pic>
    </p:spTree>
    <p:extLst>
      <p:ext uri="{BB962C8B-B14F-4D97-AF65-F5344CB8AC3E}">
        <p14:creationId xmlns:p14="http://schemas.microsoft.com/office/powerpoint/2010/main" val="1942349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normAutofit/>
          </a:bodyPr>
          <a:lstStyle/>
          <a:p>
            <a:pPr algn="l"/>
            <a:r>
              <a:rPr lang="fr-CA" dirty="0">
                <a:solidFill>
                  <a:schemeClr val="accent1"/>
                </a:solidFill>
              </a:rPr>
              <a:t>Modèle de classes</a:t>
            </a:r>
          </a:p>
        </p:txBody>
      </p:sp>
      <p:sp>
        <p:nvSpPr>
          <p:cNvPr id="24" name="Subtitle 23"/>
          <p:cNvSpPr>
            <a:spLocks noGrp="1"/>
          </p:cNvSpPr>
          <p:nvPr>
            <p:ph type="subTitle" idx="1"/>
          </p:nvPr>
        </p:nvSpPr>
        <p:spPr/>
        <p:txBody>
          <a:bodyPr>
            <a:normAutofit/>
          </a:bodyPr>
          <a:lstStyle/>
          <a:p>
            <a:pPr marL="914400" lvl="1" indent="-457200" algn="l">
              <a:buFont typeface="Courier New" panose="02070309020205020404" pitchFamily="49" charset="0"/>
              <a:buChar char="o"/>
            </a:pPr>
            <a:r>
              <a:rPr lang="fr-CA" sz="2000" dirty="0">
                <a:solidFill>
                  <a:schemeClr val="accent3"/>
                </a:solidFill>
              </a:rPr>
              <a:t>Attribut</a:t>
            </a:r>
          </a:p>
          <a:p>
            <a:pPr marL="1371600" lvl="2" indent="-457200" algn="l">
              <a:buFont typeface="Courier New" panose="02070309020205020404" pitchFamily="49" charset="0"/>
              <a:buChar char="o"/>
            </a:pPr>
            <a:r>
              <a:rPr lang="fr-CA" sz="1600" dirty="0">
                <a:solidFill>
                  <a:schemeClr val="accent3"/>
                </a:solidFill>
              </a:rPr>
              <a:t>Clés</a:t>
            </a:r>
          </a:p>
          <a:p>
            <a:pPr marL="1828800" lvl="3" indent="-457200" algn="l">
              <a:buFont typeface="Courier New" panose="02070309020205020404" pitchFamily="49" charset="0"/>
              <a:buChar char="o"/>
            </a:pPr>
            <a:r>
              <a:rPr lang="fr-CA" sz="1600" dirty="0">
                <a:solidFill>
                  <a:schemeClr val="accent3"/>
                </a:solidFill>
              </a:rPr>
              <a:t>Primaires</a:t>
            </a:r>
          </a:p>
          <a:p>
            <a:pPr marL="2286000" lvl="4" indent="-457200" algn="l">
              <a:buFont typeface="Courier New" panose="02070309020205020404" pitchFamily="49" charset="0"/>
              <a:buChar char="o"/>
            </a:pPr>
            <a:r>
              <a:rPr lang="fr-CA" sz="1600" dirty="0">
                <a:solidFill>
                  <a:schemeClr val="accent3"/>
                </a:solidFill>
              </a:rPr>
              <a:t>Attribut ou ensemble d’attributs qui permettent d’identifier une seule instance d’une entité</a:t>
            </a:r>
          </a:p>
          <a:p>
            <a:pPr marL="2743200" lvl="5" indent="-457200" algn="l">
              <a:buFont typeface="Courier New" panose="02070309020205020404" pitchFamily="49" charset="0"/>
              <a:buChar char="o"/>
            </a:pPr>
            <a:r>
              <a:rPr lang="fr-CA" sz="1600" dirty="0">
                <a:solidFill>
                  <a:schemeClr val="accent3"/>
                </a:solidFill>
              </a:rPr>
              <a:t>NAS d’un employé, No d’un étudiant</a:t>
            </a:r>
          </a:p>
          <a:p>
            <a:pPr marL="1828800" lvl="3" indent="-457200" algn="l">
              <a:buFont typeface="Courier New" panose="02070309020205020404" pitchFamily="49" charset="0"/>
              <a:buChar char="o"/>
            </a:pPr>
            <a:r>
              <a:rPr lang="fr-CA" sz="1600" dirty="0">
                <a:solidFill>
                  <a:schemeClr val="accent3"/>
                </a:solidFill>
              </a:rPr>
              <a:t>Étrangère</a:t>
            </a:r>
          </a:p>
          <a:p>
            <a:pPr marL="2286000" lvl="4" indent="-457200" algn="l">
              <a:buFont typeface="Courier New" panose="02070309020205020404" pitchFamily="49" charset="0"/>
              <a:buChar char="o"/>
            </a:pPr>
            <a:r>
              <a:rPr lang="fr-CA" sz="1600" dirty="0">
                <a:solidFill>
                  <a:schemeClr val="accent3"/>
                </a:solidFill>
              </a:rPr>
              <a:t>Attribut qui sert de lien vers une autre entité (relation)</a:t>
            </a:r>
          </a:p>
          <a:p>
            <a:pPr marL="2286000" lvl="4" indent="-457200" algn="l">
              <a:buFont typeface="Courier New" panose="02070309020205020404" pitchFamily="49" charset="0"/>
              <a:buChar char="o"/>
            </a:pPr>
            <a:endParaRPr lang="fr-CA" sz="1600" dirty="0">
              <a:solidFill>
                <a:schemeClr val="bg1">
                  <a:lumMod val="95000"/>
                </a:schemeClr>
              </a:solidFill>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90135" y="3581400"/>
            <a:ext cx="2125265" cy="3400425"/>
          </a:xfrm>
          <a:prstGeom prst="rect">
            <a:avLst/>
          </a:prstGeom>
        </p:spPr>
      </p:pic>
    </p:spTree>
    <p:extLst>
      <p:ext uri="{BB962C8B-B14F-4D97-AF65-F5344CB8AC3E}">
        <p14:creationId xmlns:p14="http://schemas.microsoft.com/office/powerpoint/2010/main" val="12623577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Modèle de classes</a:t>
            </a:r>
          </a:p>
        </p:txBody>
      </p:sp>
      <p:sp>
        <p:nvSpPr>
          <p:cNvPr id="24" name="Subtitle 23"/>
          <p:cNvSpPr>
            <a:spLocks noGrp="1"/>
          </p:cNvSpPr>
          <p:nvPr>
            <p:ph type="subTitle" idx="1"/>
          </p:nvPr>
        </p:nvSpPr>
        <p:spPr>
          <a:xfrm>
            <a:off x="152400" y="1142999"/>
            <a:ext cx="7086599" cy="5105400"/>
          </a:xfrm>
        </p:spPr>
        <p:txBody>
          <a:bodyPr>
            <a:normAutofit/>
          </a:bodyPr>
          <a:lstStyle/>
          <a:p>
            <a:pPr marL="800100" lvl="1" indent="-342900" algn="l">
              <a:buFont typeface="Courier New" panose="02070309020205020404" pitchFamily="49" charset="0"/>
              <a:buChar char="o"/>
            </a:pPr>
            <a:r>
              <a:rPr lang="fr-CA" sz="3200" dirty="0">
                <a:solidFill>
                  <a:schemeClr val="accent1"/>
                </a:solidFill>
              </a:rPr>
              <a:t>Types d’associations</a:t>
            </a:r>
          </a:p>
          <a:p>
            <a:pPr marL="1257300" lvl="2" indent="-342900" algn="l">
              <a:buFont typeface="Courier New" panose="02070309020205020404" pitchFamily="49" charset="0"/>
              <a:buChar char="o"/>
            </a:pPr>
            <a:r>
              <a:rPr lang="fr-CA" sz="2800" dirty="0">
                <a:solidFill>
                  <a:schemeClr val="accent2"/>
                </a:solidFill>
              </a:rPr>
              <a:t>Relation Association – cardinalité</a:t>
            </a:r>
          </a:p>
          <a:p>
            <a:pPr marL="1257300" lvl="2" indent="-342900" algn="l">
              <a:buFont typeface="Courier New" panose="02070309020205020404" pitchFamily="49" charset="0"/>
              <a:buChar char="o"/>
            </a:pPr>
            <a:r>
              <a:rPr lang="fr-CA" sz="2800" dirty="0">
                <a:solidFill>
                  <a:schemeClr val="accent1"/>
                </a:solidFill>
              </a:rPr>
              <a:t>Héritage</a:t>
            </a:r>
          </a:p>
          <a:p>
            <a:pPr marL="1257300" lvl="2" indent="-342900" algn="l">
              <a:buFont typeface="Courier New" panose="02070309020205020404" pitchFamily="49" charset="0"/>
              <a:buChar char="o"/>
            </a:pPr>
            <a:r>
              <a:rPr lang="fr-CA" sz="2800" dirty="0">
                <a:solidFill>
                  <a:schemeClr val="accent1"/>
                </a:solidFill>
              </a:rPr>
              <a:t>Agrégation</a:t>
            </a:r>
          </a:p>
          <a:p>
            <a:pPr marL="1257300" lvl="2" indent="-342900" algn="l">
              <a:buFont typeface="Courier New" panose="02070309020205020404" pitchFamily="49" charset="0"/>
              <a:buChar char="o"/>
            </a:pPr>
            <a:r>
              <a:rPr lang="fr-CA" sz="2800" dirty="0">
                <a:solidFill>
                  <a:schemeClr val="accent1"/>
                </a:solidFill>
              </a:rPr>
              <a:t>Dépendance</a:t>
            </a:r>
          </a:p>
          <a:p>
            <a:pPr marL="1257300" lvl="2" indent="-342900" algn="l">
              <a:buFont typeface="Courier New" panose="02070309020205020404" pitchFamily="49" charset="0"/>
              <a:buChar char="o"/>
            </a:pPr>
            <a:r>
              <a:rPr lang="fr-CA" sz="2800" dirty="0">
                <a:solidFill>
                  <a:schemeClr val="accent1"/>
                </a:solidFill>
              </a:rPr>
              <a:t>Composition</a:t>
            </a:r>
          </a:p>
        </p:txBody>
      </p:sp>
      <p:sp>
        <p:nvSpPr>
          <p:cNvPr id="2" name="Flèche : gauche 1">
            <a:extLst>
              <a:ext uri="{FF2B5EF4-FFF2-40B4-BE49-F238E27FC236}">
                <a16:creationId xmlns:a16="http://schemas.microsoft.com/office/drawing/2014/main" id="{AEAA2BCC-0F13-4F71-82CC-8E7ABB665E06}"/>
              </a:ext>
            </a:extLst>
          </p:cNvPr>
          <p:cNvSpPr/>
          <p:nvPr/>
        </p:nvSpPr>
        <p:spPr>
          <a:xfrm>
            <a:off x="6324600" y="1600200"/>
            <a:ext cx="2667000" cy="533400"/>
          </a:xfrm>
          <a:prstGeom prst="leftArrow">
            <a:avLst/>
          </a:prstGeom>
          <a:solidFill>
            <a:schemeClr val="accent3"/>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a:t>Dans ce cours</a:t>
            </a:r>
          </a:p>
        </p:txBody>
      </p:sp>
    </p:spTree>
    <p:extLst>
      <p:ext uri="{BB962C8B-B14F-4D97-AF65-F5344CB8AC3E}">
        <p14:creationId xmlns:p14="http://schemas.microsoft.com/office/powerpoint/2010/main" val="2268093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52400" y="609601"/>
            <a:ext cx="7772400" cy="533400"/>
          </a:xfrm>
        </p:spPr>
        <p:txBody>
          <a:bodyPr>
            <a:normAutofit fontScale="90000"/>
          </a:bodyPr>
          <a:lstStyle/>
          <a:p>
            <a:pPr algn="l"/>
            <a:r>
              <a:rPr lang="fr-CA" dirty="0">
                <a:solidFill>
                  <a:schemeClr val="accent1"/>
                </a:solidFill>
              </a:rPr>
              <a:t>Modèle de classes</a:t>
            </a:r>
          </a:p>
        </p:txBody>
      </p:sp>
      <p:sp>
        <p:nvSpPr>
          <p:cNvPr id="24" name="Subtitle 23"/>
          <p:cNvSpPr>
            <a:spLocks noGrp="1"/>
          </p:cNvSpPr>
          <p:nvPr>
            <p:ph type="subTitle" idx="1"/>
          </p:nvPr>
        </p:nvSpPr>
        <p:spPr>
          <a:xfrm>
            <a:off x="152401" y="1066800"/>
            <a:ext cx="7086599" cy="5105400"/>
          </a:xfrm>
        </p:spPr>
        <p:txBody>
          <a:bodyPr>
            <a:normAutofit fontScale="92500" lnSpcReduction="10000"/>
          </a:bodyPr>
          <a:lstStyle/>
          <a:p>
            <a:pPr marL="914400" lvl="1" indent="-457200" algn="l">
              <a:buFont typeface="Courier New" panose="02070309020205020404" pitchFamily="49" charset="0"/>
              <a:buChar char="o"/>
            </a:pPr>
            <a:r>
              <a:rPr lang="fr-CA" dirty="0">
                <a:solidFill>
                  <a:schemeClr val="accent2"/>
                </a:solidFill>
              </a:rPr>
              <a:t>Relation</a:t>
            </a:r>
          </a:p>
          <a:p>
            <a:pPr marL="1371600" lvl="2" indent="-457200" algn="l">
              <a:buFont typeface="Courier New" panose="02070309020205020404" pitchFamily="49" charset="0"/>
              <a:buChar char="o"/>
            </a:pPr>
            <a:r>
              <a:rPr lang="fr-CA" dirty="0">
                <a:solidFill>
                  <a:schemeClr val="accent2"/>
                </a:solidFill>
              </a:rPr>
              <a:t>Lien entre deux ou plusieurs entités</a:t>
            </a:r>
          </a:p>
          <a:p>
            <a:pPr marL="1371600" lvl="2" indent="-457200" algn="l">
              <a:buFont typeface="Courier New" panose="02070309020205020404" pitchFamily="49" charset="0"/>
              <a:buChar char="o"/>
            </a:pPr>
            <a:r>
              <a:rPr lang="fr-CA" dirty="0">
                <a:solidFill>
                  <a:schemeClr val="accent2"/>
                </a:solidFill>
              </a:rPr>
              <a:t>Une relation peut également avoir un ou des attributs</a:t>
            </a:r>
          </a:p>
          <a:p>
            <a:pPr marL="1371600" lvl="2" indent="-457200" algn="l">
              <a:buFont typeface="Courier New" panose="02070309020205020404" pitchFamily="49" charset="0"/>
              <a:buChar char="o"/>
            </a:pPr>
            <a:r>
              <a:rPr lang="fr-CA" dirty="0">
                <a:solidFill>
                  <a:schemeClr val="accent2"/>
                </a:solidFill>
              </a:rPr>
              <a:t>Cardinalité</a:t>
            </a:r>
          </a:p>
          <a:p>
            <a:pPr marL="1828800" lvl="3" indent="-457200" algn="l">
              <a:buFont typeface="Courier New" panose="02070309020205020404" pitchFamily="49" charset="0"/>
              <a:buChar char="o"/>
            </a:pPr>
            <a:r>
              <a:rPr lang="fr-CA" dirty="0">
                <a:solidFill>
                  <a:schemeClr val="accent2"/>
                </a:solidFill>
              </a:rPr>
              <a:t>Désigne, pour une instance d’une entité, le nombre d’instances de l’autre entité qui peuvent être associées</a:t>
            </a:r>
          </a:p>
          <a:p>
            <a:pPr marL="1828800" lvl="3" indent="-457200" algn="l">
              <a:buFont typeface="Courier New" panose="02070309020205020404" pitchFamily="49" charset="0"/>
              <a:buChar char="o"/>
            </a:pPr>
            <a:r>
              <a:rPr lang="fr-CA" dirty="0">
                <a:solidFill>
                  <a:schemeClr val="accent2"/>
                </a:solidFill>
              </a:rPr>
              <a:t>Généralement, on définit la cardinalité minimum et maximum.</a:t>
            </a:r>
          </a:p>
          <a:p>
            <a:pPr marL="1828800" lvl="3" indent="-457200" algn="l">
              <a:buFont typeface="Courier New" panose="02070309020205020404" pitchFamily="49" charset="0"/>
              <a:buChar char="o"/>
            </a:pPr>
            <a:r>
              <a:rPr lang="fr-CA" dirty="0">
                <a:solidFill>
                  <a:schemeClr val="accent2"/>
                </a:solidFill>
              </a:rPr>
              <a:t>La cardinalité doit être considérée pour la durée totale du système et non uniquement au moment présent.</a:t>
            </a:r>
          </a:p>
          <a:p>
            <a:pPr marL="2286000" lvl="4" indent="-457200" algn="l">
              <a:buFont typeface="Courier New" panose="02070309020205020404" pitchFamily="49" charset="0"/>
              <a:buChar char="o"/>
            </a:pPr>
            <a:r>
              <a:rPr lang="fr-CA" dirty="0">
                <a:solidFill>
                  <a:schemeClr val="accent2"/>
                </a:solidFill>
              </a:rPr>
              <a:t>Un étudiant est inscrit à plusieurs cours et un cours a plusieurs étudiants inscrits</a:t>
            </a:r>
          </a:p>
          <a:p>
            <a:pPr marL="2286000" lvl="4" indent="-457200" algn="l">
              <a:buFont typeface="Courier New" panose="02070309020205020404" pitchFamily="49" charset="0"/>
              <a:buChar char="o"/>
            </a:pPr>
            <a:r>
              <a:rPr lang="fr-CA" dirty="0">
                <a:solidFill>
                  <a:schemeClr val="accent2"/>
                </a:solidFill>
              </a:rPr>
              <a:t>Un client a plusieurs factures et une facture est pour un seul client</a:t>
            </a:r>
          </a:p>
        </p:txBody>
      </p:sp>
    </p:spTree>
    <p:extLst>
      <p:ext uri="{BB962C8B-B14F-4D97-AF65-F5344CB8AC3E}">
        <p14:creationId xmlns:p14="http://schemas.microsoft.com/office/powerpoint/2010/main" val="2041333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normAutofit/>
          </a:bodyPr>
          <a:lstStyle/>
          <a:p>
            <a:pPr algn="l"/>
            <a:r>
              <a:rPr lang="fr-CA" sz="3600" dirty="0">
                <a:solidFill>
                  <a:schemeClr val="accent1"/>
                </a:solidFill>
              </a:rPr>
              <a:t>Modèle de classes UML</a:t>
            </a:r>
          </a:p>
        </p:txBody>
      </p:sp>
      <p:sp>
        <p:nvSpPr>
          <p:cNvPr id="24" name="Subtitle 23"/>
          <p:cNvSpPr>
            <a:spLocks noGrp="1"/>
          </p:cNvSpPr>
          <p:nvPr>
            <p:ph type="subTitle" idx="1"/>
          </p:nvPr>
        </p:nvSpPr>
        <p:spPr/>
        <p:txBody>
          <a:bodyPr>
            <a:normAutofit/>
          </a:bodyPr>
          <a:lstStyle/>
          <a:p>
            <a:pPr marL="914400" lvl="1" indent="-457200" algn="l">
              <a:buFont typeface="Courier New" panose="02070309020205020404" pitchFamily="49" charset="0"/>
              <a:buChar char="o"/>
            </a:pPr>
            <a:r>
              <a:rPr lang="fr-CA" dirty="0">
                <a:solidFill>
                  <a:schemeClr val="accent2"/>
                </a:solidFill>
              </a:rPr>
              <a:t>Symboles</a:t>
            </a:r>
          </a:p>
          <a:p>
            <a:pPr marL="1371600" lvl="2" indent="-457200" algn="l">
              <a:buFont typeface="Courier New" panose="02070309020205020404" pitchFamily="49" charset="0"/>
              <a:buChar char="o"/>
            </a:pPr>
            <a:r>
              <a:rPr lang="fr-CA" dirty="0">
                <a:solidFill>
                  <a:schemeClr val="accent2"/>
                </a:solidFill>
              </a:rPr>
              <a:t>Classes, attributs et clés primaires</a:t>
            </a:r>
          </a:p>
        </p:txBody>
      </p:sp>
      <p:pic>
        <p:nvPicPr>
          <p:cNvPr id="4" name="Image 3" descr="Une image contenant texte, reçu, ligne, Police&#10;&#10;Description générée automatiquement">
            <a:extLst>
              <a:ext uri="{FF2B5EF4-FFF2-40B4-BE49-F238E27FC236}">
                <a16:creationId xmlns:a16="http://schemas.microsoft.com/office/drawing/2014/main" id="{C10BAA97-DC13-D42D-81B5-FBBCEBBAC7E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6800" y="2394902"/>
            <a:ext cx="6858000" cy="2068195"/>
          </a:xfrm>
          <a:prstGeom prst="rect">
            <a:avLst/>
          </a:prstGeom>
          <a:noFill/>
          <a:ln>
            <a:noFill/>
          </a:ln>
        </p:spPr>
      </p:pic>
    </p:spTree>
    <p:extLst>
      <p:ext uri="{BB962C8B-B14F-4D97-AF65-F5344CB8AC3E}">
        <p14:creationId xmlns:p14="http://schemas.microsoft.com/office/powerpoint/2010/main" val="1392224770"/>
      </p:ext>
    </p:extLst>
  </p:cSld>
  <p:clrMapOvr>
    <a:masterClrMapping/>
  </p:clrMapOvr>
</p:sld>
</file>

<file path=ppt/theme/theme1.xml><?xml version="1.0" encoding="utf-8"?>
<a:theme xmlns:a="http://schemas.openxmlformats.org/drawingml/2006/main" name="Thème3W6">
  <a:themeElements>
    <a:clrScheme name="Rétrospective">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étrospectiv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étrospective">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hème3W6" id="{413552DC-061D-4F94-BF27-F514C7978256}" vid="{DF3853F0-5ECB-4D6F-9DBD-F0DDB9BEC25F}"/>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1D038762BC08B4FA83824390A81B4C6" ma:contentTypeVersion="7" ma:contentTypeDescription="Crée un document." ma:contentTypeScope="" ma:versionID="7bce7df84d289ed176afe5cdbf75b7d1">
  <xsd:schema xmlns:xsd="http://www.w3.org/2001/XMLSchema" xmlns:xs="http://www.w3.org/2001/XMLSchema" xmlns:p="http://schemas.microsoft.com/office/2006/metadata/properties" xmlns:ns2="62fba9a2-eb53-401f-8d36-9f0cae2e968f" xmlns:ns3="7c45d2a0-c3b5-4d80-8250-92730f67f076" targetNamespace="http://schemas.microsoft.com/office/2006/metadata/properties" ma:root="true" ma:fieldsID="1bf3ab9e4453326a63f50eeab330dcef" ns2:_="" ns3:_="">
    <xsd:import namespace="62fba9a2-eb53-401f-8d36-9f0cae2e968f"/>
    <xsd:import namespace="7c45d2a0-c3b5-4d80-8250-92730f67f07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2fba9a2-eb53-401f-8d36-9f0cae2e968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Balises d’images" ma:readOnly="false" ma:fieldId="{5cf76f15-5ced-4ddc-b409-7134ff3c332f}" ma:taxonomyMulti="true" ma:sspId="dfb2dd4e-b800-4980-8ab2-0e279c9552d1"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45d2a0-c3b5-4d80-8250-92730f67f07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2f4ca44f-a79d-4b60-beed-d4ab1d9b96a0}" ma:internalName="TaxCatchAll" ma:showField="CatchAllData" ma:web="7c45d2a0-c3b5-4d80-8250-92730f67f07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62fba9a2-eb53-401f-8d36-9f0cae2e968f">
      <Terms xmlns="http://schemas.microsoft.com/office/infopath/2007/PartnerControls"/>
    </lcf76f155ced4ddcb4097134ff3c332f>
    <TaxCatchAll xmlns="7c45d2a0-c3b5-4d80-8250-92730f67f076"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5371B2-CB93-492A-83A8-E3366041DA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2fba9a2-eb53-401f-8d36-9f0cae2e968f"/>
    <ds:schemaRef ds:uri="7c45d2a0-c3b5-4d80-8250-92730f67f07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E84D47C-7731-41BC-8F7C-8948F8E8A031}">
  <ds:schemaRefs>
    <ds:schemaRef ds:uri="http://schemas.microsoft.com/office/2006/metadata/properties"/>
    <ds:schemaRef ds:uri="http://www.w3.org/2000/xmlns/"/>
    <ds:schemaRef ds:uri="http://schemas.microsoft.com/office/infopath/2007/PartnerControls"/>
    <ds:schemaRef ds:uri="62fba9a2-eb53-401f-8d36-9f0cae2e968f"/>
    <ds:schemaRef ds:uri="7c45d2a0-c3b5-4d80-8250-92730f67f076"/>
  </ds:schemaRefs>
</ds:datastoreItem>
</file>

<file path=customXml/itemProps3.xml><?xml version="1.0" encoding="utf-8"?>
<ds:datastoreItem xmlns:ds="http://schemas.openxmlformats.org/officeDocument/2006/customXml" ds:itemID="{A91A922B-74C7-4939-A3DD-C9A29B56E83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Thème3W6</Template>
  <TotalTime>7163</TotalTime>
  <Words>871</Words>
  <Application>Microsoft Office PowerPoint</Application>
  <PresentationFormat>Affichage à l'écran (4:3)</PresentationFormat>
  <Paragraphs>173</Paragraphs>
  <Slides>27</Slides>
  <Notes>0</Notes>
  <HiddenSlides>0</HiddenSlides>
  <MMClips>0</MMClips>
  <ScaleCrop>false</ScaleCrop>
  <HeadingPairs>
    <vt:vector size="4" baseType="variant">
      <vt:variant>
        <vt:lpstr>Thème</vt:lpstr>
      </vt:variant>
      <vt:variant>
        <vt:i4>1</vt:i4>
      </vt:variant>
      <vt:variant>
        <vt:lpstr>Titres des diapositives</vt:lpstr>
      </vt:variant>
      <vt:variant>
        <vt:i4>27</vt:i4>
      </vt:variant>
    </vt:vector>
  </HeadingPairs>
  <TitlesOfParts>
    <vt:vector size="28" baseType="lpstr">
      <vt:lpstr>Thème3W6</vt:lpstr>
      <vt:lpstr>Programmation Web Transactionnelle</vt:lpstr>
      <vt:lpstr>Sommaire</vt:lpstr>
      <vt:lpstr>Modèle de classes</vt:lpstr>
      <vt:lpstr>Modèle de classes</vt:lpstr>
      <vt:lpstr>Modèle de classes</vt:lpstr>
      <vt:lpstr>Modèle de classes</vt:lpstr>
      <vt:lpstr>Modèle de classes</vt:lpstr>
      <vt:lpstr>Modèle de classes</vt:lpstr>
      <vt:lpstr>Modèle de classes UML</vt:lpstr>
      <vt:lpstr>Modèle de classes UML</vt:lpstr>
      <vt:lpstr>Diagramme Classes UML</vt:lpstr>
      <vt:lpstr>Modèle de classes</vt:lpstr>
      <vt:lpstr>Cardinalité à chaque extrémité de l’association</vt:lpstr>
      <vt:lpstr>Relations et leurs cardinalités</vt:lpstr>
      <vt:lpstr>Normalisation</vt:lpstr>
      <vt:lpstr>Normalisation</vt:lpstr>
      <vt:lpstr>Normalisation</vt:lpstr>
      <vt:lpstr>Normalisation</vt:lpstr>
      <vt:lpstr>Normalisation</vt:lpstr>
      <vt:lpstr>Normalisation</vt:lpstr>
      <vt:lpstr>Normalisation</vt:lpstr>
      <vt:lpstr>Normalisation</vt:lpstr>
      <vt:lpstr>Normalisation</vt:lpstr>
      <vt:lpstr>Normalisation</vt:lpstr>
      <vt:lpstr>Normalisation</vt:lpstr>
      <vt:lpstr>Normalisation</vt:lpstr>
      <vt:lpstr>Bibliographie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PresenterMedia.com</dc:creator>
  <cp:lastModifiedBy>Turgeon Valérie</cp:lastModifiedBy>
  <cp:revision>203</cp:revision>
  <dcterms:created xsi:type="dcterms:W3CDTF">2012-04-23T14:57:20Z</dcterms:created>
  <dcterms:modified xsi:type="dcterms:W3CDTF">2023-09-12T20:07:16Z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0x010100E1D038762BC08B4FA83824390A81B4C6</vt:lpwstr>
  </property>
</Properties>
</file>

<file path=docProps/thumbnail.jpeg>
</file>